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Assistant Light"/>
      <p:regular r:id="rId27"/>
      <p:bold r:id="rId28"/>
    </p:embeddedFont>
    <p:embeddedFont>
      <p:font typeface="Fira Sans Extra Condensed Medium"/>
      <p:regular r:id="rId29"/>
      <p:bold r:id="rId30"/>
      <p:italic r:id="rId31"/>
      <p:boldItalic r:id="rId32"/>
    </p:embeddedFont>
    <p:embeddedFont>
      <p:font typeface="Assistant"/>
      <p:regular r:id="rId33"/>
      <p:bold r:id="rId34"/>
    </p:embeddedFont>
    <p:embeddedFont>
      <p:font typeface="Pontano Sans"/>
      <p:regular r:id="rId35"/>
      <p:bold r:id="rId36"/>
    </p:embeddedFont>
    <p:embeddedFont>
      <p:font typeface="Nunito Sans ExtraBold"/>
      <p:bold r:id="rId37"/>
      <p:boldItalic r:id="rId38"/>
    </p:embeddedFont>
    <p:embeddedFont>
      <p:font typeface="Nuni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fntdata"/><Relationship Id="rId20" Type="http://schemas.openxmlformats.org/officeDocument/2006/relationships/slide" Target="slides/slide15.xml"/><Relationship Id="rId42" Type="http://schemas.openxmlformats.org/officeDocument/2006/relationships/font" Target="fonts/NunitoSans-boldItalic.fntdata"/><Relationship Id="rId41" Type="http://schemas.openxmlformats.org/officeDocument/2006/relationships/font" Target="fonts/Nunito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ssistantLight-bold.fntdata"/><Relationship Id="rId27" Type="http://schemas.openxmlformats.org/officeDocument/2006/relationships/font" Target="fonts/Assistant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6.xml"/><Relationship Id="rId33" Type="http://schemas.openxmlformats.org/officeDocument/2006/relationships/font" Target="fonts/Assistant-regular.fntdata"/><Relationship Id="rId10" Type="http://schemas.openxmlformats.org/officeDocument/2006/relationships/slide" Target="slides/slide5.xml"/><Relationship Id="rId32" Type="http://schemas.openxmlformats.org/officeDocument/2006/relationships/font" Target="fonts/FiraSansExtraCondensedMedium-boldItalic.fntdata"/><Relationship Id="rId13" Type="http://schemas.openxmlformats.org/officeDocument/2006/relationships/slide" Target="slides/slide8.xml"/><Relationship Id="rId35" Type="http://schemas.openxmlformats.org/officeDocument/2006/relationships/font" Target="fonts/PontanoSans-regular.fntdata"/><Relationship Id="rId12" Type="http://schemas.openxmlformats.org/officeDocument/2006/relationships/slide" Target="slides/slide7.xml"/><Relationship Id="rId34" Type="http://schemas.openxmlformats.org/officeDocument/2006/relationships/font" Target="fonts/Assistant-bold.fntdata"/><Relationship Id="rId15" Type="http://schemas.openxmlformats.org/officeDocument/2006/relationships/slide" Target="slides/slide10.xml"/><Relationship Id="rId37" Type="http://schemas.openxmlformats.org/officeDocument/2006/relationships/font" Target="fonts/NunitoSansExtraBold-bold.fntdata"/><Relationship Id="rId14" Type="http://schemas.openxmlformats.org/officeDocument/2006/relationships/slide" Target="slides/slide9.xml"/><Relationship Id="rId36" Type="http://schemas.openxmlformats.org/officeDocument/2006/relationships/font" Target="fonts/PontanoSans-bold.fntdata"/><Relationship Id="rId17" Type="http://schemas.openxmlformats.org/officeDocument/2006/relationships/slide" Target="slides/slide12.xml"/><Relationship Id="rId39" Type="http://schemas.openxmlformats.org/officeDocument/2006/relationships/font" Target="fonts/NunitoSans-regular.fntdata"/><Relationship Id="rId16" Type="http://schemas.openxmlformats.org/officeDocument/2006/relationships/slide" Target="slides/slide11.xml"/><Relationship Id="rId38" Type="http://schemas.openxmlformats.org/officeDocument/2006/relationships/font" Target="fonts/NunitoSans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4cc7a0ab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a4cc7a0ab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Based on the index values, or preferences of our specified target consumer (based on surveys) it is evident that we should focus on the below.</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To reach our target audience of 18-24 year old females, with average HHI less than $74,999 living within the Northeast, we would suggest the following strategies:</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 Target individuals with digital advertising who have visited websites such as Chewy.com, or those who have recently made pet-related online purchases as 18-24 year old Females in the Northeast most likely to purchase Lemon Lime filled Twizzlers, are more likely to own a pet.</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 Advertise in partnership with USA Swimming or a well-known swimming brand or influencer in order to reach females with HHI less than $74,999 (Indexing 2.2 and 1.6 above average, respectively) or advertise during NBA games to reach 18-24 year olds (indexing 1.5 above average)</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 Moreover,  both females and those with HHI less than $74,999 are more likely to shop at H&amp;M (indexing at 2.2 and 2.4, respectively) therefore, perhaps partner with the retailer to host high-impact ads on their sites, or offer product available for purchase at select H&amp;M Stores.</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-While those in the Northeast very much prefer Columbia as their favorite apparel brand (indexing at 4.0) it may not be worth partnership spend as all other target market categories do not prefer this brand whatsoever, but perhaps it makes sense to target people who have visited the Columbia site, shopped the brand, or follow their social media channel to get served these ads as a continued awareness play.</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a66b8f110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a66b8f110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8d3b44f0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8d3b44f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5e4b937d3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e4b937d3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a8a5fd658b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a8a5fd658b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8a5fd658b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a8a5fd658b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Based on the index values, or preferences of our specified target consumer (based on surveys) it is evident that we should focus on the below.</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To reach our target audience of 18-24 year old females, with average HHI less than $74,999 living within the Northeast, we would suggest the following strategies:</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 Target individuals with digital advertising who have visited websites such as Chewy.com, or those who have recently made pet-related online purchases as 18-24 year old Females in the Northeast most likely to purchase Lemon Lime filled Twizzlers, are more likely to own a pet.</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 Advertise in partnership with USA Swimming or a well-known swimming brand or influencer in order to reach females with HHI less than $74,999 (Indexing 2.2 and 1.6 above average, respectively) or advertise during NBA games to reach 18-24 year olds (indexing 1.5 above average)</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 Moreover,  both females and those with HHI less than $74,999 are more likely to shop at H&amp;M (indexing at 2.2 and 2.4, respectively) therefore, perhaps partner with the retailer to host high-impact ads on their sites, or offer product available for purchase at select H&amp;M Stores.</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666666"/>
                </a:solidFill>
              </a:rPr>
              <a:t>-While those in the Northeast very much prefer Columbia as their favorite apparel brand (indexing at 4.0) it may not be worth partnership spend as all other target market categories do not prefer this brand whatsoever, but perhaps it makes sense to target people who have visited the Columbia site, shopped the brand, or follow their social media channel to get served these ads as a continued awareness play.</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666666"/>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a8a5fd658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a8a5fd658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a8a5fd658b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a8a5fd658b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5e4b937d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e4b937d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ef6e01a56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ef6e01a5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5ef6e01a56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ef6e01a56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ef6e01a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ef6e01a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12121"/>
                </a:solidFill>
                <a:highlight>
                  <a:srgbClr val="FFFFFF"/>
                </a:highlight>
              </a:rPr>
              <a:t>Candy sales are projected to increase 4% to 6% during the next few years. The faster growing non-chocolate category is expected to expand between 6% and 7%, while chocolate sales go from 3% to 5%, according to a research report from Kalorama Research LLC.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4cc7a0ab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4cc7a0ab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050">
                <a:solidFill>
                  <a:srgbClr val="212121"/>
                </a:solidFill>
                <a:highlight>
                  <a:srgbClr val="FFFFFF"/>
                </a:highlight>
              </a:rPr>
              <a:t>SOME 75% of adults regularly buy or eat candy. Those with the biggest sweet tooth are 18- to 24-year-olds living in households with five or more people with or without children, according to Simmons Market Research Bureau.</a:t>
            </a:r>
            <a:endParaRPr>
              <a:solidFill>
                <a:srgbClr val="7A2008"/>
              </a:solidFill>
              <a:latin typeface="Assistant Light"/>
              <a:ea typeface="Assistant Light"/>
              <a:cs typeface="Assistant Light"/>
              <a:sym typeface="Assistant Ligh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11" name="Google Shape;11;p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15_1_1_2_1">
    <p:spTree>
      <p:nvGrpSpPr>
        <p:cNvPr id="82" name="Shape 82"/>
        <p:cNvGrpSpPr/>
        <p:nvPr/>
      </p:nvGrpSpPr>
      <p:grpSpPr>
        <a:xfrm>
          <a:off x="0" y="0"/>
          <a:ext cx="0" cy="0"/>
          <a:chOff x="0" y="0"/>
          <a:chExt cx="0" cy="0"/>
        </a:xfrm>
      </p:grpSpPr>
      <p:sp>
        <p:nvSpPr>
          <p:cNvPr id="83" name="Google Shape;83;p1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5_1_1_2">
    <p:spTree>
      <p:nvGrpSpPr>
        <p:cNvPr id="84" name="Shape 84"/>
        <p:cNvGrpSpPr/>
        <p:nvPr/>
      </p:nvGrpSpPr>
      <p:grpSpPr>
        <a:xfrm>
          <a:off x="0" y="0"/>
          <a:ext cx="0" cy="0"/>
          <a:chOff x="0" y="0"/>
          <a:chExt cx="0" cy="0"/>
        </a:xfrm>
      </p:grpSpPr>
      <p:sp>
        <p:nvSpPr>
          <p:cNvPr id="85" name="Google Shape;85;p12"/>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
    <p:spTree>
      <p:nvGrpSpPr>
        <p:cNvPr id="86" name="Shape 86"/>
        <p:cNvGrpSpPr/>
        <p:nvPr/>
      </p:nvGrpSpPr>
      <p:grpSpPr>
        <a:xfrm>
          <a:off x="0" y="0"/>
          <a:ext cx="0" cy="0"/>
          <a:chOff x="0" y="0"/>
          <a:chExt cx="0" cy="0"/>
        </a:xfrm>
      </p:grpSpPr>
      <p:sp>
        <p:nvSpPr>
          <p:cNvPr id="87" name="Google Shape;87;p13"/>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88"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14"/>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rtl="0" algn="r">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rtl="0" algn="r">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rtl="0" algn="r">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rtl="0" algn="r">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rtl="0" algn="r">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rtl="0" algn="r">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rtl="0" algn="r">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rtl="0" algn="r">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
    <p:spTree>
      <p:nvGrpSpPr>
        <p:cNvPr id="93" name="Shape 93"/>
        <p:cNvGrpSpPr/>
        <p:nvPr/>
      </p:nvGrpSpPr>
      <p:grpSpPr>
        <a:xfrm>
          <a:off x="0" y="0"/>
          <a:ext cx="0" cy="0"/>
          <a:chOff x="0" y="0"/>
          <a:chExt cx="0" cy="0"/>
        </a:xfrm>
      </p:grpSpPr>
      <p:sp>
        <p:nvSpPr>
          <p:cNvPr id="94" name="Google Shape;94;p15"/>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96" name="Google Shape;96;p1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4_1">
    <p:spTree>
      <p:nvGrpSpPr>
        <p:cNvPr id="97"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02" name="Google Shape;102;p1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2"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3" name="Google Shape;23;p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5" name="Google Shape;25;p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7" name="Google Shape;27;p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9" name="Google Shape;29;p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1" name="Google Shape;31;p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3"/>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spTree>
      <p:nvGrpSpPr>
        <p:cNvPr id="37"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1" name="Google Shape;41;p4"/>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spTree>
      <p:nvGrpSpPr>
        <p:cNvPr id="42" name="Shape 42"/>
        <p:cNvGrpSpPr/>
        <p:nvPr/>
      </p:nvGrpSpPr>
      <p:grpSpPr>
        <a:xfrm>
          <a:off x="0" y="0"/>
          <a:ext cx="0" cy="0"/>
          <a:chOff x="0" y="0"/>
          <a:chExt cx="0" cy="0"/>
        </a:xfrm>
      </p:grpSpPr>
      <p:sp>
        <p:nvSpPr>
          <p:cNvPr id="43" name="Google Shape;43;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45" name="Google Shape;45;p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4_1">
    <p:spTree>
      <p:nvGrpSpPr>
        <p:cNvPr id="46" name="Shape 46"/>
        <p:cNvGrpSpPr/>
        <p:nvPr/>
      </p:nvGrpSpPr>
      <p:grpSpPr>
        <a:xfrm>
          <a:off x="0" y="0"/>
          <a:ext cx="0" cy="0"/>
          <a:chOff x="0" y="0"/>
          <a:chExt cx="0" cy="0"/>
        </a:xfrm>
      </p:grpSpPr>
      <p:sp>
        <p:nvSpPr>
          <p:cNvPr id="47" name="Google Shape;47;p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49" name="Google Shape;49;p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0" name="Google Shape;50;p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1" name="Google Shape;51;p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2" name="Google Shape;52;p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3" name="Google Shape;53;p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4" name="Google Shape;54;p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5" name="Google Shape;55;p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_1_1">
    <p:spTree>
      <p:nvGrpSpPr>
        <p:cNvPr id="56"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0" name="Google Shape;60;p7"/>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15_1_1_1">
    <p:spTree>
      <p:nvGrpSpPr>
        <p:cNvPr id="6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7" name="Google Shape;67;p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3">
  <p:cSld name="CUSTOM_15_1_1_1_1">
    <p:spTree>
      <p:nvGrpSpPr>
        <p:cNvPr id="68" name="Shape 68"/>
        <p:cNvGrpSpPr/>
        <p:nvPr/>
      </p:nvGrpSpPr>
      <p:grpSpPr>
        <a:xfrm>
          <a:off x="0" y="0"/>
          <a:ext cx="0" cy="0"/>
          <a:chOff x="0" y="0"/>
          <a:chExt cx="0" cy="0"/>
        </a:xfrm>
      </p:grpSpPr>
      <p:sp>
        <p:nvSpPr>
          <p:cNvPr id="69" name="Google Shape;69;p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71" name="Google Shape;71;p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72" name="Shape 72"/>
        <p:cNvGrpSpPr/>
        <p:nvPr/>
      </p:nvGrpSpPr>
      <p:grpSpPr>
        <a:xfrm>
          <a:off x="0" y="0"/>
          <a:ext cx="0" cy="0"/>
          <a:chOff x="0" y="0"/>
          <a:chExt cx="0" cy="0"/>
        </a:xfrm>
      </p:grpSpPr>
      <p:sp>
        <p:nvSpPr>
          <p:cNvPr id="73" name="Google Shape;73;p10"/>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1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77" name="Google Shape;77;p1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1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9" name="Google Shape;79;p1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1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81" name="Google Shape;81;p1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indent="-304800" lvl="1" marL="914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indent="-304800" lvl="2" marL="1371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indent="-304800" lvl="3" marL="1828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indent="-304800" lvl="4" marL="22860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indent="-304800" lvl="5" marL="27432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indent="-304800" lvl="6" marL="3200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indent="-304800" lvl="7" marL="3657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indent="-304800" lvl="8" marL="411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hyperlink" Target="https://upload.wikimedia.org/wikipedia/commons/thumb/2/2f/Google_2015_logo.svg/1280px-Google_2015_logo.svg.png" TargetMode="External"/><Relationship Id="rId8"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jpg"/><Relationship Id="rId6" Type="http://schemas.openxmlformats.org/officeDocument/2006/relationships/image" Target="../media/image9.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17.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8"/>
          <p:cNvSpPr txBox="1"/>
          <p:nvPr>
            <p:ph idx="1" type="subTitle"/>
          </p:nvPr>
        </p:nvSpPr>
        <p:spPr>
          <a:xfrm>
            <a:off x="4791902" y="34968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GROUP 5: JENNA GAMBINO, Abhyas Ramadugu, X </a:t>
            </a:r>
            <a:endParaRPr>
              <a:solidFill>
                <a:schemeClr val="lt1"/>
              </a:solidFill>
            </a:endParaRPr>
          </a:p>
        </p:txBody>
      </p:sp>
      <p:sp>
        <p:nvSpPr>
          <p:cNvPr id="109" name="Google Shape;109;p18"/>
          <p:cNvSpPr txBox="1"/>
          <p:nvPr>
            <p:ph type="ctrTitle"/>
          </p:nvPr>
        </p:nvSpPr>
        <p:spPr>
          <a:xfrm>
            <a:off x="4863802" y="1899775"/>
            <a:ext cx="36396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 LEMON LIME TWIZZLERS</a:t>
            </a:r>
            <a:endParaRPr/>
          </a:p>
          <a:p>
            <a:pPr indent="0" lvl="0" marL="0" rtl="0" algn="r">
              <a:spcBef>
                <a:spcPts val="1000"/>
              </a:spcBef>
              <a:spcAft>
                <a:spcPts val="1000"/>
              </a:spcAft>
              <a:buNone/>
            </a:pPr>
            <a:r>
              <a:rPr lang="en" sz="1700"/>
              <a:t>LAUNCH ANALYSIS</a:t>
            </a:r>
            <a:endParaRPr sz="1700">
              <a:solidFill>
                <a:schemeClr val="lt1"/>
              </a:solidFill>
            </a:endParaRPr>
          </a:p>
        </p:txBody>
      </p:sp>
      <p:pic>
        <p:nvPicPr>
          <p:cNvPr id="110" name="Google Shape;110;p18"/>
          <p:cNvPicPr preferRelativeResize="0"/>
          <p:nvPr/>
        </p:nvPicPr>
        <p:blipFill>
          <a:blip r:embed="rId4">
            <a:alphaModFix/>
          </a:blip>
          <a:stretch>
            <a:fillRect/>
          </a:stretch>
        </p:blipFill>
        <p:spPr>
          <a:xfrm>
            <a:off x="5630025" y="974000"/>
            <a:ext cx="3006975" cy="93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ctrTitle"/>
          </p:nvPr>
        </p:nvSpPr>
        <p:spPr>
          <a:xfrm>
            <a:off x="610880" y="405325"/>
            <a:ext cx="40551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PRE-LAUNCH BEHAVIORAL INDEX</a:t>
            </a:r>
            <a:endParaRPr/>
          </a:p>
        </p:txBody>
      </p:sp>
      <p:pic>
        <p:nvPicPr>
          <p:cNvPr id="247" name="Google Shape;247;p27"/>
          <p:cNvPicPr preferRelativeResize="0"/>
          <p:nvPr/>
        </p:nvPicPr>
        <p:blipFill>
          <a:blip r:embed="rId3">
            <a:alphaModFix/>
          </a:blip>
          <a:stretch>
            <a:fillRect/>
          </a:stretch>
        </p:blipFill>
        <p:spPr>
          <a:xfrm>
            <a:off x="610875" y="934125"/>
            <a:ext cx="6626974" cy="3897551"/>
          </a:xfrm>
          <a:prstGeom prst="rect">
            <a:avLst/>
          </a:prstGeom>
          <a:noFill/>
          <a:ln>
            <a:noFill/>
          </a:ln>
        </p:spPr>
      </p:pic>
      <p:pic>
        <p:nvPicPr>
          <p:cNvPr id="248" name="Google Shape;248;p27"/>
          <p:cNvPicPr preferRelativeResize="0"/>
          <p:nvPr/>
        </p:nvPicPr>
        <p:blipFill>
          <a:blip r:embed="rId4">
            <a:alphaModFix/>
          </a:blip>
          <a:stretch>
            <a:fillRect/>
          </a:stretch>
        </p:blipFill>
        <p:spPr>
          <a:xfrm>
            <a:off x="7361088" y="3899675"/>
            <a:ext cx="1565225" cy="703825"/>
          </a:xfrm>
          <a:prstGeom prst="rect">
            <a:avLst/>
          </a:prstGeom>
          <a:noFill/>
          <a:ln>
            <a:noFill/>
          </a:ln>
        </p:spPr>
      </p:pic>
      <p:sp>
        <p:nvSpPr>
          <p:cNvPr id="249" name="Google Shape;249;p27"/>
          <p:cNvSpPr txBox="1"/>
          <p:nvPr>
            <p:ph idx="4294967295" type="ctrTitle"/>
          </p:nvPr>
        </p:nvSpPr>
        <p:spPr>
          <a:xfrm flipH="1">
            <a:off x="7361075" y="934125"/>
            <a:ext cx="6507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KEY:</a:t>
            </a:r>
            <a:endParaRPr sz="1300"/>
          </a:p>
        </p:txBody>
      </p:sp>
      <p:sp>
        <p:nvSpPr>
          <p:cNvPr id="250" name="Google Shape;250;p27"/>
          <p:cNvSpPr txBox="1"/>
          <p:nvPr/>
        </p:nvSpPr>
        <p:spPr>
          <a:xfrm>
            <a:off x="7273538" y="1416775"/>
            <a:ext cx="1740300" cy="2103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1"/>
              </a:buClr>
              <a:buSzPts val="1200"/>
              <a:buFont typeface="Assistant Light"/>
              <a:buChar char="●"/>
            </a:pPr>
            <a:r>
              <a:rPr lang="en" sz="1200">
                <a:solidFill>
                  <a:schemeClr val="accent1"/>
                </a:solidFill>
                <a:latin typeface="Assistant Light"/>
                <a:ea typeface="Assistant Light"/>
                <a:cs typeface="Assistant Light"/>
                <a:sym typeface="Assistant Light"/>
              </a:rPr>
              <a:t>Index values of 1 denotes neither like or dislike</a:t>
            </a:r>
            <a:endParaRPr sz="1200">
              <a:solidFill>
                <a:schemeClr val="accent1"/>
              </a:solidFill>
              <a:latin typeface="Assistant Light"/>
              <a:ea typeface="Assistant Light"/>
              <a:cs typeface="Assistant Light"/>
              <a:sym typeface="Assistant Light"/>
            </a:endParaRPr>
          </a:p>
          <a:p>
            <a:pPr indent="-304800" lvl="0" marL="457200" rtl="0" algn="l">
              <a:spcBef>
                <a:spcPts val="1000"/>
              </a:spcBef>
              <a:spcAft>
                <a:spcPts val="0"/>
              </a:spcAft>
              <a:buClr>
                <a:schemeClr val="accent1"/>
              </a:buClr>
              <a:buSzPts val="1200"/>
              <a:buFont typeface="Assistant Light"/>
              <a:buChar char="●"/>
            </a:pPr>
            <a:r>
              <a:rPr lang="en" sz="1200">
                <a:solidFill>
                  <a:schemeClr val="accent1"/>
                </a:solidFill>
                <a:latin typeface="Assistant Light"/>
                <a:ea typeface="Assistant Light"/>
                <a:cs typeface="Assistant Light"/>
                <a:sym typeface="Assistant Light"/>
              </a:rPr>
              <a:t>Index values above 1 denotes strong preference</a:t>
            </a:r>
            <a:endParaRPr sz="1200">
              <a:solidFill>
                <a:schemeClr val="accent1"/>
              </a:solidFill>
              <a:latin typeface="Assistant Light"/>
              <a:ea typeface="Assistant Light"/>
              <a:cs typeface="Assistant Light"/>
              <a:sym typeface="Assistant Light"/>
            </a:endParaRPr>
          </a:p>
          <a:p>
            <a:pPr indent="-304800" lvl="0" marL="457200" rtl="0" algn="l">
              <a:spcBef>
                <a:spcPts val="1000"/>
              </a:spcBef>
              <a:spcAft>
                <a:spcPts val="1000"/>
              </a:spcAft>
              <a:buClr>
                <a:schemeClr val="accent1"/>
              </a:buClr>
              <a:buSzPts val="1200"/>
              <a:buFont typeface="Assistant Light"/>
              <a:buChar char="●"/>
            </a:pPr>
            <a:r>
              <a:rPr lang="en" sz="1200">
                <a:solidFill>
                  <a:schemeClr val="accent1"/>
                </a:solidFill>
                <a:latin typeface="Assistant Light"/>
                <a:ea typeface="Assistant Light"/>
                <a:cs typeface="Assistant Light"/>
                <a:sym typeface="Assistant Light"/>
              </a:rPr>
              <a:t>Index value below 1 denotes lower preference</a:t>
            </a:r>
            <a:endParaRPr sz="1200">
              <a:solidFill>
                <a:schemeClr val="accent1"/>
              </a:solidFill>
              <a:latin typeface="Assistant Light"/>
              <a:ea typeface="Assistant Light"/>
              <a:cs typeface="Assistant Light"/>
              <a:sym typeface="Assistant Light"/>
            </a:endParaRPr>
          </a:p>
        </p:txBody>
      </p:sp>
      <p:sp>
        <p:nvSpPr>
          <p:cNvPr id="251" name="Google Shape;251;p27"/>
          <p:cNvSpPr/>
          <p:nvPr/>
        </p:nvSpPr>
        <p:spPr>
          <a:xfrm>
            <a:off x="3849925" y="2402400"/>
            <a:ext cx="2079000" cy="33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6250838" y="2233200"/>
            <a:ext cx="700800" cy="33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2801150" y="4492950"/>
            <a:ext cx="4236600" cy="33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3956125" y="3791975"/>
            <a:ext cx="2079000" cy="33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2953700" y="3181675"/>
            <a:ext cx="700800" cy="221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27"/>
          <p:cNvPicPr preferRelativeResize="0"/>
          <p:nvPr/>
        </p:nvPicPr>
        <p:blipFill>
          <a:blip r:embed="rId5">
            <a:alphaModFix/>
          </a:blip>
          <a:stretch>
            <a:fillRect/>
          </a:stretch>
        </p:blipFill>
        <p:spPr>
          <a:xfrm>
            <a:off x="8424000" y="4828682"/>
            <a:ext cx="669700" cy="2130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ctrTitle"/>
          </p:nvPr>
        </p:nvSpPr>
        <p:spPr>
          <a:xfrm flipH="1">
            <a:off x="1889225" y="25079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PRE-LAUNCH </a:t>
            </a:r>
            <a:endParaRPr/>
          </a:p>
          <a:p>
            <a:pPr indent="0" lvl="0" marL="0" rtl="0" algn="l">
              <a:spcBef>
                <a:spcPts val="0"/>
              </a:spcBef>
              <a:spcAft>
                <a:spcPts val="0"/>
              </a:spcAft>
              <a:buNone/>
            </a:pPr>
            <a:r>
              <a:rPr lang="en"/>
              <a:t>INSIGHTS</a:t>
            </a:r>
            <a:endParaRPr/>
          </a:p>
        </p:txBody>
      </p:sp>
      <p:sp>
        <p:nvSpPr>
          <p:cNvPr id="262" name="Google Shape;262;p28"/>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29"/>
          <p:cNvSpPr txBox="1"/>
          <p:nvPr>
            <p:ph type="ctrTitle"/>
          </p:nvPr>
        </p:nvSpPr>
        <p:spPr>
          <a:xfrm>
            <a:off x="3081000" y="68041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RECOMMENDED MEDIA MIX</a:t>
            </a:r>
            <a:endParaRPr/>
          </a:p>
        </p:txBody>
      </p:sp>
      <p:sp>
        <p:nvSpPr>
          <p:cNvPr id="268" name="Google Shape;268;p29"/>
          <p:cNvSpPr/>
          <p:nvPr/>
        </p:nvSpPr>
        <p:spPr>
          <a:xfrm>
            <a:off x="838200" y="1985413"/>
            <a:ext cx="597300" cy="5175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4273350" y="1985418"/>
            <a:ext cx="597300" cy="5175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7718775" y="1985343"/>
            <a:ext cx="597300" cy="5175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DIGITAL DISPLAY &amp; RETARGETING</a:t>
            </a:r>
            <a:endParaRPr>
              <a:solidFill>
                <a:schemeClr val="lt1"/>
              </a:solidFill>
            </a:endParaRPr>
          </a:p>
        </p:txBody>
      </p:sp>
      <p:sp>
        <p:nvSpPr>
          <p:cNvPr id="272" name="Google Shape;272;p29"/>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DIsplay Lemon Lime Filled Twizzler ads programmatically across various sites, utilizing geo-fencing, interest  and behavioral targeting. Retarget those who have visited the site, or have seen/interacted with an ad elsewhere. </a:t>
            </a:r>
            <a:endParaRPr sz="11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73" name="Google Shape;273;p29"/>
          <p:cNvSpPr txBox="1"/>
          <p:nvPr>
            <p:ph idx="3" type="ctrTitle"/>
          </p:nvPr>
        </p:nvSpPr>
        <p:spPr>
          <a:xfrm flipH="1">
            <a:off x="3884850" y="2583463"/>
            <a:ext cx="1374300" cy="487800"/>
          </a:xfrm>
          <a:prstGeom prst="rect">
            <a:avLst/>
          </a:prstGeom>
          <a:solidFill>
            <a:schemeClr val="dk2"/>
          </a:solidFill>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191919"/>
                </a:solidFill>
              </a:rPr>
              <a:t>SOCIAL MEDIA &amp; HIGH IMPACT</a:t>
            </a:r>
            <a:endParaRPr>
              <a:solidFill>
                <a:srgbClr val="191919"/>
              </a:solidFill>
            </a:endParaRPr>
          </a:p>
        </p:txBody>
      </p:sp>
      <p:sp>
        <p:nvSpPr>
          <p:cNvPr id="274" name="Google Shape;274;p29"/>
          <p:cNvSpPr txBox="1"/>
          <p:nvPr>
            <p:ph idx="4" type="subTitle"/>
          </p:nvPr>
        </p:nvSpPr>
        <p:spPr>
          <a:xfrm flipH="1">
            <a:off x="3576213" y="3118850"/>
            <a:ext cx="1985100" cy="13974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191919"/>
                </a:solidFill>
              </a:rPr>
              <a:t>Connect with digital-native target audience through advertising on various social platforms.</a:t>
            </a:r>
            <a:endParaRPr sz="1100">
              <a:solidFill>
                <a:srgbClr val="191919"/>
              </a:solidFill>
            </a:endParaRPr>
          </a:p>
          <a:p>
            <a:pPr indent="0" lvl="0" marL="0" rtl="0" algn="ctr">
              <a:spcBef>
                <a:spcPts val="0"/>
              </a:spcBef>
              <a:spcAft>
                <a:spcPts val="0"/>
              </a:spcAft>
              <a:buNone/>
            </a:pPr>
            <a:r>
              <a:t/>
            </a:r>
            <a:endParaRPr sz="1100">
              <a:solidFill>
                <a:srgbClr val="191919"/>
              </a:solidFill>
            </a:endParaRPr>
          </a:p>
          <a:p>
            <a:pPr indent="0" lvl="0" marL="0" rtl="0" algn="ctr">
              <a:spcBef>
                <a:spcPts val="0"/>
              </a:spcBef>
              <a:spcAft>
                <a:spcPts val="0"/>
              </a:spcAft>
              <a:buNone/>
            </a:pPr>
            <a:r>
              <a:rPr lang="en" sz="1100">
                <a:solidFill>
                  <a:srgbClr val="191919"/>
                </a:solidFill>
              </a:rPr>
              <a:t>Launch High-Impact ad formats with specified partners</a:t>
            </a:r>
            <a:endParaRPr sz="1100">
              <a:solidFill>
                <a:srgbClr val="191919"/>
              </a:solidFill>
            </a:endParaRPr>
          </a:p>
        </p:txBody>
      </p:sp>
      <p:sp>
        <p:nvSpPr>
          <p:cNvPr id="275" name="Google Shape;275;p29"/>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SEARCH</a:t>
            </a:r>
            <a:endParaRPr/>
          </a:p>
        </p:txBody>
      </p:sp>
      <p:sp>
        <p:nvSpPr>
          <p:cNvPr id="276" name="Google Shape;276;p29"/>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chemeClr val="accent1"/>
                </a:solidFill>
              </a:rPr>
              <a:t>Buy against </a:t>
            </a:r>
            <a:r>
              <a:rPr lang="en" sz="1100">
                <a:solidFill>
                  <a:schemeClr val="accent1"/>
                </a:solidFill>
              </a:rPr>
              <a:t>specific</a:t>
            </a:r>
            <a:r>
              <a:rPr lang="en" sz="1100">
                <a:solidFill>
                  <a:schemeClr val="accent1"/>
                </a:solidFill>
              </a:rPr>
              <a:t> search keywords to maximize awareness and interactions as well as optimize chances of consideration</a:t>
            </a:r>
            <a:endParaRPr sz="1100">
              <a:solidFill>
                <a:schemeClr val="accent1"/>
              </a:solidFill>
            </a:endParaRPr>
          </a:p>
        </p:txBody>
      </p:sp>
      <p:pic>
        <p:nvPicPr>
          <p:cNvPr id="277" name="Google Shape;277;p29"/>
          <p:cNvPicPr preferRelativeResize="0"/>
          <p:nvPr/>
        </p:nvPicPr>
        <p:blipFill>
          <a:blip r:embed="rId4">
            <a:alphaModFix/>
          </a:blip>
          <a:stretch>
            <a:fillRect/>
          </a:stretch>
        </p:blipFill>
        <p:spPr>
          <a:xfrm>
            <a:off x="8424000" y="4828682"/>
            <a:ext cx="669700" cy="2130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ctrTitle"/>
          </p:nvPr>
        </p:nvSpPr>
        <p:spPr>
          <a:xfrm>
            <a:off x="4020266" y="25079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POST-CAMPAIGN</a:t>
            </a:r>
            <a:endParaRPr/>
          </a:p>
          <a:p>
            <a:pPr indent="0" lvl="0" marL="0" rtl="0" algn="r">
              <a:spcBef>
                <a:spcPts val="0"/>
              </a:spcBef>
              <a:spcAft>
                <a:spcPts val="0"/>
              </a:spcAft>
              <a:buNone/>
            </a:pPr>
            <a:r>
              <a:rPr lang="en"/>
              <a:t>ANALYSIS</a:t>
            </a:r>
            <a:endParaRPr/>
          </a:p>
        </p:txBody>
      </p:sp>
      <p:sp>
        <p:nvSpPr>
          <p:cNvPr id="283" name="Google Shape;283;p30"/>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p31"/>
          <p:cNvGrpSpPr/>
          <p:nvPr/>
        </p:nvGrpSpPr>
        <p:grpSpPr>
          <a:xfrm>
            <a:off x="1247650" y="1865873"/>
            <a:ext cx="6788675" cy="1557238"/>
            <a:chOff x="1247650" y="1865873"/>
            <a:chExt cx="6788675" cy="1557238"/>
          </a:xfrm>
        </p:grpSpPr>
        <p:grpSp>
          <p:nvGrpSpPr>
            <p:cNvPr id="289" name="Google Shape;289;p31"/>
            <p:cNvGrpSpPr/>
            <p:nvPr/>
          </p:nvGrpSpPr>
          <p:grpSpPr>
            <a:xfrm>
              <a:off x="1247650" y="1865873"/>
              <a:ext cx="6648477" cy="1557238"/>
              <a:chOff x="1247650" y="2075423"/>
              <a:chExt cx="6648477" cy="1557238"/>
            </a:xfrm>
          </p:grpSpPr>
          <p:sp>
            <p:nvSpPr>
              <p:cNvPr id="290" name="Google Shape;290;p3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chemeClr val="dk1"/>
              </a:solidFill>
              <a:ln cap="flat" cmpd="sng" w="19050">
                <a:solidFill>
                  <a:schemeClr val="dk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6" name="Google Shape;296;p31"/>
            <p:cNvCxnSpPr/>
            <p:nvPr/>
          </p:nvCxnSpPr>
          <p:spPr>
            <a:xfrm flipH="1" rot="10800000">
              <a:off x="7527825" y="2112925"/>
              <a:ext cx="508500" cy="888300"/>
            </a:xfrm>
            <a:prstGeom prst="straightConnector1">
              <a:avLst/>
            </a:prstGeom>
            <a:noFill/>
            <a:ln cap="flat" cmpd="sng" w="28575">
              <a:solidFill>
                <a:schemeClr val="lt1"/>
              </a:solidFill>
              <a:prstDash val="solid"/>
              <a:round/>
              <a:headEnd len="med" w="med" type="none"/>
              <a:tailEnd len="med" w="med" type="none"/>
            </a:ln>
          </p:spPr>
        </p:cxnSp>
      </p:grpSp>
      <p:sp>
        <p:nvSpPr>
          <p:cNvPr id="297" name="Google Shape;297;p31"/>
          <p:cNvSpPr txBox="1"/>
          <p:nvPr>
            <p:ph type="ctrTitle"/>
          </p:nvPr>
        </p:nvSpPr>
        <p:spPr>
          <a:xfrm>
            <a:off x="2864501" y="351925"/>
            <a:ext cx="37713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u="sng"/>
              <a:t>KPI Performance Nov 22 - Jan 23</a:t>
            </a:r>
            <a:endParaRPr sz="1700" u="sng"/>
          </a:p>
        </p:txBody>
      </p:sp>
      <p:sp>
        <p:nvSpPr>
          <p:cNvPr id="298" name="Google Shape;298;p31"/>
          <p:cNvSpPr txBox="1"/>
          <p:nvPr/>
        </p:nvSpPr>
        <p:spPr>
          <a:xfrm>
            <a:off x="1523039"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chemeClr val="lt1"/>
                </a:solidFill>
                <a:latin typeface="Nunito Sans"/>
                <a:ea typeface="Nunito Sans"/>
                <a:cs typeface="Nunito Sans"/>
                <a:sym typeface="Nunito Sans"/>
              </a:rPr>
              <a:t>CPC</a:t>
            </a:r>
            <a:endParaRPr b="1" sz="900">
              <a:solidFill>
                <a:schemeClr val="lt1"/>
              </a:solidFill>
              <a:latin typeface="Nunito Sans"/>
              <a:ea typeface="Nunito Sans"/>
              <a:cs typeface="Nunito Sans"/>
              <a:sym typeface="Nunito Sans"/>
            </a:endParaRPr>
          </a:p>
        </p:txBody>
      </p:sp>
      <p:sp>
        <p:nvSpPr>
          <p:cNvPr id="299" name="Google Shape;299;p31"/>
          <p:cNvSpPr txBox="1"/>
          <p:nvPr/>
        </p:nvSpPr>
        <p:spPr>
          <a:xfrm>
            <a:off x="1374388" y="1259875"/>
            <a:ext cx="13947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accent1"/>
                </a:solidFill>
                <a:latin typeface="Assistant"/>
                <a:ea typeface="Assistant"/>
                <a:cs typeface="Assistant"/>
                <a:sym typeface="Assistant"/>
              </a:rPr>
              <a:t>Trended Upwards </a:t>
            </a:r>
            <a:endParaRPr b="1" sz="1000">
              <a:solidFill>
                <a:schemeClr val="accent1"/>
              </a:solidFill>
              <a:latin typeface="Assistant"/>
              <a:ea typeface="Assistant"/>
              <a:cs typeface="Assistant"/>
              <a:sym typeface="Assistant"/>
            </a:endParaRPr>
          </a:p>
          <a:p>
            <a:pPr indent="0" lvl="0" marL="0" rtl="0" algn="ctr">
              <a:lnSpc>
                <a:spcPct val="100000"/>
              </a:lnSpc>
              <a:spcBef>
                <a:spcPts val="0"/>
              </a:spcBef>
              <a:spcAft>
                <a:spcPts val="0"/>
              </a:spcAft>
              <a:buNone/>
            </a:pPr>
            <a:r>
              <a:rPr b="1" lang="en" sz="1000">
                <a:solidFill>
                  <a:schemeClr val="accent1"/>
                </a:solidFill>
                <a:latin typeface="Assistant"/>
                <a:ea typeface="Assistant"/>
                <a:cs typeface="Assistant"/>
                <a:sym typeface="Assistant"/>
              </a:rPr>
              <a:t>Week 1: $1.21</a:t>
            </a:r>
            <a:endParaRPr b="1" sz="1000">
              <a:solidFill>
                <a:schemeClr val="accent1"/>
              </a:solidFill>
              <a:latin typeface="Assistant"/>
              <a:ea typeface="Assistant"/>
              <a:cs typeface="Assistant"/>
              <a:sym typeface="Assistant"/>
            </a:endParaRPr>
          </a:p>
          <a:p>
            <a:pPr indent="0" lvl="0" marL="0" rtl="0" algn="ctr">
              <a:lnSpc>
                <a:spcPct val="100000"/>
              </a:lnSpc>
              <a:spcBef>
                <a:spcPts val="0"/>
              </a:spcBef>
              <a:spcAft>
                <a:spcPts val="0"/>
              </a:spcAft>
              <a:buNone/>
            </a:pPr>
            <a:r>
              <a:rPr b="1" lang="en" sz="1000">
                <a:solidFill>
                  <a:schemeClr val="accent1"/>
                </a:solidFill>
                <a:latin typeface="Assistant"/>
                <a:ea typeface="Assistant"/>
                <a:cs typeface="Assistant"/>
                <a:sym typeface="Assistant"/>
              </a:rPr>
              <a:t>Week 13: $3.85</a:t>
            </a:r>
            <a:endParaRPr b="1" sz="1000">
              <a:solidFill>
                <a:schemeClr val="accent1"/>
              </a:solidFill>
              <a:latin typeface="Assistant"/>
              <a:ea typeface="Assistant"/>
              <a:cs typeface="Assistant"/>
              <a:sym typeface="Assistant"/>
            </a:endParaRPr>
          </a:p>
        </p:txBody>
      </p:sp>
      <p:sp>
        <p:nvSpPr>
          <p:cNvPr id="300" name="Google Shape;300;p31"/>
          <p:cNvSpPr txBox="1"/>
          <p:nvPr/>
        </p:nvSpPr>
        <p:spPr>
          <a:xfrm>
            <a:off x="2635076" y="3430550"/>
            <a:ext cx="1394700" cy="6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Trended Downwards </a:t>
            </a:r>
            <a:endParaRPr b="1" sz="1000">
              <a:solidFill>
                <a:schemeClr val="accent1"/>
              </a:solidFill>
              <a:latin typeface="Assistant"/>
              <a:ea typeface="Assistant"/>
              <a:cs typeface="Assistant"/>
              <a:sym typeface="Assistant"/>
            </a:endParaRPr>
          </a:p>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Week 1: 0.8%</a:t>
            </a:r>
            <a:endParaRPr b="1" sz="1000">
              <a:solidFill>
                <a:schemeClr val="accent1"/>
              </a:solidFill>
              <a:latin typeface="Assistant"/>
              <a:ea typeface="Assistant"/>
              <a:cs typeface="Assistant"/>
              <a:sym typeface="Assistant"/>
            </a:endParaRPr>
          </a:p>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Week 13: 0.5%</a:t>
            </a:r>
            <a:endParaRPr b="1" sz="1000">
              <a:solidFill>
                <a:schemeClr val="accent1"/>
              </a:solidFill>
              <a:latin typeface="Assistant"/>
              <a:ea typeface="Assistant"/>
              <a:cs typeface="Assistant"/>
              <a:sym typeface="Assistant"/>
            </a:endParaRPr>
          </a:p>
          <a:p>
            <a:pPr indent="0" lvl="0" marL="0" rtl="0" algn="ctr">
              <a:lnSpc>
                <a:spcPct val="100000"/>
              </a:lnSpc>
              <a:spcBef>
                <a:spcPts val="0"/>
              </a:spcBef>
              <a:spcAft>
                <a:spcPts val="0"/>
              </a:spcAft>
              <a:buNone/>
            </a:pPr>
            <a:r>
              <a:t/>
            </a:r>
            <a:endParaRPr sz="900">
              <a:solidFill>
                <a:schemeClr val="accent1"/>
              </a:solidFill>
              <a:latin typeface="Assistant Light"/>
              <a:ea typeface="Assistant Light"/>
              <a:cs typeface="Assistant Light"/>
              <a:sym typeface="Assistant Light"/>
            </a:endParaRPr>
          </a:p>
        </p:txBody>
      </p:sp>
      <p:sp>
        <p:nvSpPr>
          <p:cNvPr id="301" name="Google Shape;301;p31"/>
          <p:cNvSpPr txBox="1"/>
          <p:nvPr/>
        </p:nvSpPr>
        <p:spPr>
          <a:xfrm>
            <a:off x="3957285" y="1259875"/>
            <a:ext cx="1233000" cy="6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Remained Stable</a:t>
            </a:r>
            <a:endParaRPr b="1" sz="1000">
              <a:solidFill>
                <a:schemeClr val="accent1"/>
              </a:solidFill>
              <a:latin typeface="Assistant"/>
              <a:ea typeface="Assistant"/>
              <a:cs typeface="Assistant"/>
              <a:sym typeface="Assistant"/>
            </a:endParaRPr>
          </a:p>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Week 1: 0.3%</a:t>
            </a:r>
            <a:endParaRPr b="1" sz="1000">
              <a:solidFill>
                <a:schemeClr val="accent1"/>
              </a:solidFill>
              <a:latin typeface="Assistant"/>
              <a:ea typeface="Assistant"/>
              <a:cs typeface="Assistant"/>
              <a:sym typeface="Assistant"/>
            </a:endParaRPr>
          </a:p>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Week 13: 0.4%</a:t>
            </a:r>
            <a:endParaRPr b="1" sz="1000">
              <a:solidFill>
                <a:schemeClr val="accent1"/>
              </a:solidFill>
              <a:latin typeface="Assistant"/>
              <a:ea typeface="Assistant"/>
              <a:cs typeface="Assistant"/>
              <a:sym typeface="Assistant"/>
            </a:endParaRPr>
          </a:p>
          <a:p>
            <a:pPr indent="0" lvl="0" marL="0" rtl="0" algn="ctr">
              <a:lnSpc>
                <a:spcPct val="100000"/>
              </a:lnSpc>
              <a:spcBef>
                <a:spcPts val="0"/>
              </a:spcBef>
              <a:spcAft>
                <a:spcPts val="0"/>
              </a:spcAft>
              <a:buNone/>
            </a:pPr>
            <a:r>
              <a:t/>
            </a:r>
            <a:endParaRPr sz="900">
              <a:solidFill>
                <a:schemeClr val="accent1"/>
              </a:solidFill>
              <a:latin typeface="Assistant Light"/>
              <a:ea typeface="Assistant Light"/>
              <a:cs typeface="Assistant Light"/>
              <a:sym typeface="Assistant Light"/>
            </a:endParaRPr>
          </a:p>
        </p:txBody>
      </p:sp>
      <p:sp>
        <p:nvSpPr>
          <p:cNvPr id="302" name="Google Shape;302;p31"/>
          <p:cNvSpPr txBox="1"/>
          <p:nvPr/>
        </p:nvSpPr>
        <p:spPr>
          <a:xfrm>
            <a:off x="5231110" y="3430540"/>
            <a:ext cx="1233000" cy="6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Trended Upwards </a:t>
            </a:r>
            <a:endParaRPr b="1" sz="1000">
              <a:solidFill>
                <a:schemeClr val="accent1"/>
              </a:solidFill>
              <a:latin typeface="Assistant"/>
              <a:ea typeface="Assistant"/>
              <a:cs typeface="Assistant"/>
              <a:sym typeface="Assistant"/>
            </a:endParaRPr>
          </a:p>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Week 1: $3.02</a:t>
            </a:r>
            <a:endParaRPr b="1" sz="1000">
              <a:solidFill>
                <a:schemeClr val="accent1"/>
              </a:solidFill>
              <a:latin typeface="Assistant"/>
              <a:ea typeface="Assistant"/>
              <a:cs typeface="Assistant"/>
              <a:sym typeface="Assistant"/>
            </a:endParaRPr>
          </a:p>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Week 13: $4.09</a:t>
            </a:r>
            <a:endParaRPr b="1" sz="1000">
              <a:solidFill>
                <a:schemeClr val="accent1"/>
              </a:solidFill>
              <a:latin typeface="Assistant"/>
              <a:ea typeface="Assistant"/>
              <a:cs typeface="Assistant"/>
              <a:sym typeface="Assistant"/>
            </a:endParaRPr>
          </a:p>
          <a:p>
            <a:pPr indent="0" lvl="0" marL="0" rtl="0" algn="ctr">
              <a:lnSpc>
                <a:spcPct val="100000"/>
              </a:lnSpc>
              <a:spcBef>
                <a:spcPts val="0"/>
              </a:spcBef>
              <a:spcAft>
                <a:spcPts val="0"/>
              </a:spcAft>
              <a:buNone/>
            </a:pPr>
            <a:r>
              <a:t/>
            </a:r>
            <a:endParaRPr sz="900">
              <a:solidFill>
                <a:schemeClr val="accent1"/>
              </a:solidFill>
              <a:latin typeface="Assistant Light"/>
              <a:ea typeface="Assistant Light"/>
              <a:cs typeface="Assistant Light"/>
              <a:sym typeface="Assistant Light"/>
            </a:endParaRPr>
          </a:p>
        </p:txBody>
      </p:sp>
      <p:sp>
        <p:nvSpPr>
          <p:cNvPr id="303" name="Google Shape;303;p31"/>
          <p:cNvSpPr txBox="1"/>
          <p:nvPr/>
        </p:nvSpPr>
        <p:spPr>
          <a:xfrm>
            <a:off x="6363323" y="1295475"/>
            <a:ext cx="1484400" cy="6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Trended Downwards </a:t>
            </a:r>
            <a:endParaRPr b="1" sz="1000">
              <a:solidFill>
                <a:schemeClr val="accent1"/>
              </a:solidFill>
              <a:latin typeface="Assistant"/>
              <a:ea typeface="Assistant"/>
              <a:cs typeface="Assistant"/>
              <a:sym typeface="Assistant"/>
            </a:endParaRPr>
          </a:p>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Week 1: $4.25</a:t>
            </a:r>
            <a:endParaRPr b="1" sz="1000">
              <a:solidFill>
                <a:schemeClr val="accent1"/>
              </a:solidFill>
              <a:latin typeface="Assistant"/>
              <a:ea typeface="Assistant"/>
              <a:cs typeface="Assistant"/>
              <a:sym typeface="Assistant"/>
            </a:endParaRPr>
          </a:p>
          <a:p>
            <a:pPr indent="0" lvl="0" marL="0" rtl="0" algn="ctr">
              <a:spcBef>
                <a:spcPts val="0"/>
              </a:spcBef>
              <a:spcAft>
                <a:spcPts val="0"/>
              </a:spcAft>
              <a:buNone/>
            </a:pPr>
            <a:r>
              <a:rPr b="1" lang="en" sz="1000">
                <a:solidFill>
                  <a:schemeClr val="accent1"/>
                </a:solidFill>
                <a:latin typeface="Assistant"/>
                <a:ea typeface="Assistant"/>
                <a:cs typeface="Assistant"/>
                <a:sym typeface="Assistant"/>
              </a:rPr>
              <a:t>Week 13: $3.20</a:t>
            </a:r>
            <a:endParaRPr b="1" sz="1000">
              <a:solidFill>
                <a:schemeClr val="accent1"/>
              </a:solidFill>
              <a:latin typeface="Assistant"/>
              <a:ea typeface="Assistant"/>
              <a:cs typeface="Assistant"/>
              <a:sym typeface="Assistant"/>
            </a:endParaRPr>
          </a:p>
          <a:p>
            <a:pPr indent="0" lvl="0" marL="0" rtl="0" algn="ctr">
              <a:lnSpc>
                <a:spcPct val="100000"/>
              </a:lnSpc>
              <a:spcBef>
                <a:spcPts val="0"/>
              </a:spcBef>
              <a:spcAft>
                <a:spcPts val="0"/>
              </a:spcAft>
              <a:buNone/>
            </a:pPr>
            <a:r>
              <a:t/>
            </a:r>
            <a:endParaRPr sz="900">
              <a:solidFill>
                <a:schemeClr val="accent1"/>
              </a:solidFill>
              <a:latin typeface="Assistant Light"/>
              <a:ea typeface="Assistant Light"/>
              <a:cs typeface="Assistant Light"/>
              <a:sym typeface="Assistant Light"/>
            </a:endParaRPr>
          </a:p>
        </p:txBody>
      </p:sp>
      <p:cxnSp>
        <p:nvCxnSpPr>
          <p:cNvPr id="304" name="Google Shape;304;p31"/>
          <p:cNvCxnSpPr/>
          <p:nvPr/>
        </p:nvCxnSpPr>
        <p:spPr>
          <a:xfrm rot="10800000">
            <a:off x="-51750" y="74025"/>
            <a:ext cx="1328100" cy="2259600"/>
          </a:xfrm>
          <a:prstGeom prst="straightConnector1">
            <a:avLst/>
          </a:prstGeom>
          <a:noFill/>
          <a:ln cap="flat" cmpd="sng" w="19050">
            <a:solidFill>
              <a:schemeClr val="dk2"/>
            </a:solidFill>
            <a:prstDash val="solid"/>
            <a:round/>
            <a:headEnd len="med" w="med" type="none"/>
            <a:tailEnd len="med" w="med" type="none"/>
          </a:ln>
        </p:spPr>
      </p:cxnSp>
      <p:cxnSp>
        <p:nvCxnSpPr>
          <p:cNvPr id="305" name="Google Shape;305;p31"/>
          <p:cNvCxnSpPr/>
          <p:nvPr/>
        </p:nvCxnSpPr>
        <p:spPr>
          <a:xfrm rot="10800000">
            <a:off x="7525875" y="3012050"/>
            <a:ext cx="1266900" cy="2162400"/>
          </a:xfrm>
          <a:prstGeom prst="straightConnector1">
            <a:avLst/>
          </a:prstGeom>
          <a:noFill/>
          <a:ln cap="flat" cmpd="sng" w="19050">
            <a:solidFill>
              <a:schemeClr val="dk2"/>
            </a:solidFill>
            <a:prstDash val="solid"/>
            <a:round/>
            <a:headEnd len="med" w="med" type="none"/>
            <a:tailEnd len="med" w="med" type="none"/>
          </a:ln>
        </p:spPr>
      </p:cxnSp>
      <p:sp>
        <p:nvSpPr>
          <p:cNvPr id="306" name="Google Shape;306;p31"/>
          <p:cNvSpPr txBox="1"/>
          <p:nvPr/>
        </p:nvSpPr>
        <p:spPr>
          <a:xfrm>
            <a:off x="1604339"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latin typeface="Nunito Sans"/>
                <a:ea typeface="Nunito Sans"/>
                <a:cs typeface="Nunito Sans"/>
                <a:sym typeface="Nunito Sans"/>
              </a:rPr>
              <a:t>$2.64</a:t>
            </a:r>
            <a:endParaRPr b="1" sz="1600">
              <a:solidFill>
                <a:schemeClr val="lt1"/>
              </a:solidFill>
              <a:latin typeface="Nunito Sans"/>
              <a:ea typeface="Nunito Sans"/>
              <a:cs typeface="Nunito Sans"/>
              <a:sym typeface="Nunito Sans"/>
            </a:endParaRPr>
          </a:p>
        </p:txBody>
      </p:sp>
      <p:sp>
        <p:nvSpPr>
          <p:cNvPr id="307" name="Google Shape;307;p31"/>
          <p:cNvSpPr txBox="1"/>
          <p:nvPr/>
        </p:nvSpPr>
        <p:spPr>
          <a:xfrm>
            <a:off x="4019473"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chemeClr val="lt1"/>
                </a:solidFill>
                <a:latin typeface="Nunito Sans"/>
                <a:ea typeface="Nunito Sans"/>
                <a:cs typeface="Nunito Sans"/>
                <a:sym typeface="Nunito Sans"/>
              </a:rPr>
              <a:t>TSAR</a:t>
            </a:r>
            <a:endParaRPr b="1" sz="900">
              <a:solidFill>
                <a:schemeClr val="lt1"/>
              </a:solidFill>
              <a:latin typeface="Nunito Sans"/>
              <a:ea typeface="Nunito Sans"/>
              <a:cs typeface="Nunito Sans"/>
              <a:sym typeface="Nunito Sans"/>
            </a:endParaRPr>
          </a:p>
        </p:txBody>
      </p:sp>
      <p:sp>
        <p:nvSpPr>
          <p:cNvPr id="308" name="Google Shape;308;p31"/>
          <p:cNvSpPr txBox="1"/>
          <p:nvPr/>
        </p:nvSpPr>
        <p:spPr>
          <a:xfrm>
            <a:off x="4100773"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latin typeface="Nunito Sans"/>
                <a:ea typeface="Nunito Sans"/>
                <a:cs typeface="Nunito Sans"/>
                <a:sym typeface="Nunito Sans"/>
              </a:rPr>
              <a:t>0.4%</a:t>
            </a:r>
            <a:endParaRPr b="1" sz="1600">
              <a:solidFill>
                <a:schemeClr val="lt1"/>
              </a:solidFill>
              <a:latin typeface="Nunito Sans"/>
              <a:ea typeface="Nunito Sans"/>
              <a:cs typeface="Nunito Sans"/>
              <a:sym typeface="Nunito Sans"/>
            </a:endParaRPr>
          </a:p>
        </p:txBody>
      </p:sp>
      <p:sp>
        <p:nvSpPr>
          <p:cNvPr id="309" name="Google Shape;309;p31"/>
          <p:cNvSpPr txBox="1"/>
          <p:nvPr/>
        </p:nvSpPr>
        <p:spPr>
          <a:xfrm>
            <a:off x="6554564"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chemeClr val="lt1"/>
                </a:solidFill>
                <a:latin typeface="Nunito Sans"/>
                <a:ea typeface="Nunito Sans"/>
                <a:cs typeface="Nunito Sans"/>
                <a:sym typeface="Nunito Sans"/>
              </a:rPr>
              <a:t>ROAS</a:t>
            </a:r>
            <a:endParaRPr b="1" sz="900">
              <a:solidFill>
                <a:schemeClr val="lt1"/>
              </a:solidFill>
              <a:latin typeface="Nunito Sans"/>
              <a:ea typeface="Nunito Sans"/>
              <a:cs typeface="Nunito Sans"/>
              <a:sym typeface="Nunito Sans"/>
            </a:endParaRPr>
          </a:p>
        </p:txBody>
      </p:sp>
      <p:sp>
        <p:nvSpPr>
          <p:cNvPr id="310" name="Google Shape;310;p31"/>
          <p:cNvSpPr txBox="1"/>
          <p:nvPr/>
        </p:nvSpPr>
        <p:spPr>
          <a:xfrm>
            <a:off x="6635864" y="19501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latin typeface="Nunito Sans"/>
                <a:ea typeface="Nunito Sans"/>
                <a:cs typeface="Nunito Sans"/>
                <a:sym typeface="Nunito Sans"/>
              </a:rPr>
              <a:t>$3.80</a:t>
            </a:r>
            <a:endParaRPr b="1" sz="1600">
              <a:solidFill>
                <a:schemeClr val="lt1"/>
              </a:solidFill>
              <a:latin typeface="Nunito Sans"/>
              <a:ea typeface="Nunito Sans"/>
              <a:cs typeface="Nunito Sans"/>
              <a:sym typeface="Nunito Sans"/>
            </a:endParaRPr>
          </a:p>
        </p:txBody>
      </p:sp>
      <p:sp>
        <p:nvSpPr>
          <p:cNvPr id="311" name="Google Shape;311;p31"/>
          <p:cNvSpPr txBox="1"/>
          <p:nvPr/>
        </p:nvSpPr>
        <p:spPr>
          <a:xfrm>
            <a:off x="5296639" y="2959054"/>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chemeClr val="lt1"/>
                </a:solidFill>
                <a:latin typeface="Nunito Sans"/>
                <a:ea typeface="Nunito Sans"/>
                <a:cs typeface="Nunito Sans"/>
                <a:sym typeface="Nunito Sans"/>
              </a:rPr>
              <a:t>CPTSA</a:t>
            </a:r>
            <a:endParaRPr b="1" sz="900">
              <a:solidFill>
                <a:schemeClr val="lt1"/>
              </a:solidFill>
              <a:latin typeface="Nunito Sans"/>
              <a:ea typeface="Nunito Sans"/>
              <a:cs typeface="Nunito Sans"/>
              <a:sym typeface="Nunito Sans"/>
            </a:endParaRPr>
          </a:p>
        </p:txBody>
      </p:sp>
      <p:sp>
        <p:nvSpPr>
          <p:cNvPr id="312" name="Google Shape;312;p31"/>
          <p:cNvSpPr txBox="1"/>
          <p:nvPr/>
        </p:nvSpPr>
        <p:spPr>
          <a:xfrm>
            <a:off x="5377939" y="267627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latin typeface="Nunito Sans"/>
                <a:ea typeface="Nunito Sans"/>
                <a:cs typeface="Nunito Sans"/>
                <a:sym typeface="Nunito Sans"/>
              </a:rPr>
              <a:t>$3.20</a:t>
            </a:r>
            <a:endParaRPr b="1" sz="1600">
              <a:solidFill>
                <a:schemeClr val="lt1"/>
              </a:solidFill>
              <a:latin typeface="Nunito Sans"/>
              <a:ea typeface="Nunito Sans"/>
              <a:cs typeface="Nunito Sans"/>
              <a:sym typeface="Nunito Sans"/>
            </a:endParaRPr>
          </a:p>
        </p:txBody>
      </p:sp>
      <p:sp>
        <p:nvSpPr>
          <p:cNvPr id="313" name="Google Shape;313;p31"/>
          <p:cNvSpPr txBox="1"/>
          <p:nvPr/>
        </p:nvSpPr>
        <p:spPr>
          <a:xfrm>
            <a:off x="2784841" y="2959054"/>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900">
                <a:solidFill>
                  <a:schemeClr val="lt1"/>
                </a:solidFill>
                <a:latin typeface="Nunito Sans"/>
                <a:ea typeface="Nunito Sans"/>
                <a:cs typeface="Nunito Sans"/>
                <a:sym typeface="Nunito Sans"/>
              </a:rPr>
              <a:t>CTR</a:t>
            </a:r>
            <a:endParaRPr b="1" sz="900">
              <a:solidFill>
                <a:schemeClr val="lt1"/>
              </a:solidFill>
              <a:latin typeface="Nunito Sans"/>
              <a:ea typeface="Nunito Sans"/>
              <a:cs typeface="Nunito Sans"/>
              <a:sym typeface="Nunito Sans"/>
            </a:endParaRPr>
          </a:p>
        </p:txBody>
      </p:sp>
      <p:sp>
        <p:nvSpPr>
          <p:cNvPr id="314" name="Google Shape;314;p31"/>
          <p:cNvSpPr txBox="1"/>
          <p:nvPr/>
        </p:nvSpPr>
        <p:spPr>
          <a:xfrm>
            <a:off x="2862779" y="267627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latin typeface="Nunito Sans"/>
                <a:ea typeface="Nunito Sans"/>
                <a:cs typeface="Nunito Sans"/>
                <a:sym typeface="Nunito Sans"/>
              </a:rPr>
              <a:t>0.5%</a:t>
            </a:r>
            <a:endParaRPr b="1" sz="1600">
              <a:solidFill>
                <a:schemeClr val="lt1"/>
              </a:solidFill>
              <a:latin typeface="Nunito Sans"/>
              <a:ea typeface="Nunito Sans"/>
              <a:cs typeface="Nunito Sans"/>
              <a:sym typeface="Nunito Sans"/>
            </a:endParaRPr>
          </a:p>
        </p:txBody>
      </p:sp>
      <p:pic>
        <p:nvPicPr>
          <p:cNvPr id="315" name="Google Shape;315;p31"/>
          <p:cNvPicPr preferRelativeResize="0"/>
          <p:nvPr/>
        </p:nvPicPr>
        <p:blipFill>
          <a:blip r:embed="rId3">
            <a:alphaModFix/>
          </a:blip>
          <a:stretch>
            <a:fillRect/>
          </a:stretch>
        </p:blipFill>
        <p:spPr>
          <a:xfrm>
            <a:off x="8424000" y="4828682"/>
            <a:ext cx="669700" cy="2130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ctrTitle"/>
          </p:nvPr>
        </p:nvSpPr>
        <p:spPr>
          <a:xfrm>
            <a:off x="720005" y="341675"/>
            <a:ext cx="40551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KPIs BY CHANNEL</a:t>
            </a:r>
            <a:endParaRPr/>
          </a:p>
        </p:txBody>
      </p:sp>
      <p:sp>
        <p:nvSpPr>
          <p:cNvPr id="321" name="Google Shape;321;p32"/>
          <p:cNvSpPr txBox="1"/>
          <p:nvPr>
            <p:ph idx="4294967295" type="ctrTitle"/>
          </p:nvPr>
        </p:nvSpPr>
        <p:spPr>
          <a:xfrm flipH="1">
            <a:off x="6622850" y="447175"/>
            <a:ext cx="6507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KEY:</a:t>
            </a:r>
            <a:endParaRPr sz="1300"/>
          </a:p>
        </p:txBody>
      </p:sp>
      <p:sp>
        <p:nvSpPr>
          <p:cNvPr id="322" name="Google Shape;322;p32"/>
          <p:cNvSpPr txBox="1"/>
          <p:nvPr/>
        </p:nvSpPr>
        <p:spPr>
          <a:xfrm>
            <a:off x="6435375" y="1059275"/>
            <a:ext cx="2492400" cy="3653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1"/>
              </a:buClr>
              <a:buSzPts val="1200"/>
              <a:buFont typeface="Assistant Light"/>
              <a:buChar char="●"/>
            </a:pPr>
            <a:r>
              <a:rPr lang="en" sz="1200">
                <a:solidFill>
                  <a:schemeClr val="accent1"/>
                </a:solidFill>
                <a:latin typeface="Assistant Light"/>
                <a:ea typeface="Assistant Light"/>
                <a:cs typeface="Assistant Light"/>
                <a:sym typeface="Assistant Light"/>
              </a:rPr>
              <a:t>CPTSA is highest for High Impact ads followed by Display ads both of which resulted in the lowest CTR</a:t>
            </a:r>
            <a:endParaRPr sz="1200">
              <a:solidFill>
                <a:schemeClr val="accent1"/>
              </a:solidFill>
              <a:latin typeface="Assistant Light"/>
              <a:ea typeface="Assistant Light"/>
              <a:cs typeface="Assistant Light"/>
              <a:sym typeface="Assistant Light"/>
            </a:endParaRPr>
          </a:p>
          <a:p>
            <a:pPr indent="0" lvl="0" marL="0" rtl="0" algn="l">
              <a:spcBef>
                <a:spcPts val="1000"/>
              </a:spcBef>
              <a:spcAft>
                <a:spcPts val="0"/>
              </a:spcAft>
              <a:buNone/>
            </a:pPr>
            <a:r>
              <a:t/>
            </a:r>
            <a:endParaRPr sz="1200">
              <a:solidFill>
                <a:schemeClr val="accent1"/>
              </a:solidFill>
              <a:latin typeface="Assistant Light"/>
              <a:ea typeface="Assistant Light"/>
              <a:cs typeface="Assistant Light"/>
              <a:sym typeface="Assistant Light"/>
            </a:endParaRPr>
          </a:p>
          <a:p>
            <a:pPr indent="-304800" lvl="0" marL="457200" rtl="0" algn="l">
              <a:spcBef>
                <a:spcPts val="1000"/>
              </a:spcBef>
              <a:spcAft>
                <a:spcPts val="0"/>
              </a:spcAft>
              <a:buClr>
                <a:schemeClr val="accent1"/>
              </a:buClr>
              <a:buSzPts val="1200"/>
              <a:buFont typeface="Assistant Light"/>
              <a:buChar char="●"/>
            </a:pPr>
            <a:r>
              <a:rPr lang="en" sz="1200">
                <a:solidFill>
                  <a:schemeClr val="accent1"/>
                </a:solidFill>
                <a:latin typeface="Assistant Light"/>
                <a:ea typeface="Assistant Light"/>
                <a:cs typeface="Assistant Light"/>
                <a:sym typeface="Assistant Light"/>
              </a:rPr>
              <a:t>CPTSA is the relatively low for Search ads when those provide the best CTR by far</a:t>
            </a:r>
            <a:endParaRPr sz="1200">
              <a:solidFill>
                <a:schemeClr val="accent1"/>
              </a:solidFill>
              <a:latin typeface="Assistant Light"/>
              <a:ea typeface="Assistant Light"/>
              <a:cs typeface="Assistant Light"/>
              <a:sym typeface="Assistant Light"/>
            </a:endParaRPr>
          </a:p>
          <a:p>
            <a:pPr indent="0" lvl="0" marL="457200" rtl="0" algn="l">
              <a:spcBef>
                <a:spcPts val="1000"/>
              </a:spcBef>
              <a:spcAft>
                <a:spcPts val="0"/>
              </a:spcAft>
              <a:buNone/>
            </a:pPr>
            <a:r>
              <a:t/>
            </a:r>
            <a:endParaRPr sz="1200">
              <a:solidFill>
                <a:schemeClr val="accent1"/>
              </a:solidFill>
              <a:latin typeface="Assistant Light"/>
              <a:ea typeface="Assistant Light"/>
              <a:cs typeface="Assistant Light"/>
              <a:sym typeface="Assistant Light"/>
            </a:endParaRPr>
          </a:p>
          <a:p>
            <a:pPr indent="-304800" lvl="0" marL="457200" rtl="0" algn="l">
              <a:spcBef>
                <a:spcPts val="1000"/>
              </a:spcBef>
              <a:spcAft>
                <a:spcPts val="0"/>
              </a:spcAft>
              <a:buClr>
                <a:schemeClr val="accent1"/>
              </a:buClr>
              <a:buSzPts val="1200"/>
              <a:buFont typeface="Assistant Light"/>
              <a:buChar char="●"/>
            </a:pPr>
            <a:r>
              <a:rPr lang="en" sz="1200">
                <a:solidFill>
                  <a:schemeClr val="accent1"/>
                </a:solidFill>
                <a:latin typeface="Assistant Light"/>
                <a:ea typeface="Assistant Light"/>
                <a:cs typeface="Assistant Light"/>
                <a:sym typeface="Assistant Light"/>
              </a:rPr>
              <a:t>Our </a:t>
            </a:r>
            <a:r>
              <a:rPr lang="en" sz="1200">
                <a:solidFill>
                  <a:schemeClr val="accent1"/>
                </a:solidFill>
                <a:latin typeface="Assistant Light"/>
                <a:ea typeface="Assistant Light"/>
                <a:cs typeface="Assistant Light"/>
                <a:sym typeface="Assistant Light"/>
              </a:rPr>
              <a:t>recommendation</a:t>
            </a:r>
            <a:r>
              <a:rPr lang="en" sz="1200">
                <a:solidFill>
                  <a:schemeClr val="accent1"/>
                </a:solidFill>
                <a:latin typeface="Assistant Light"/>
                <a:ea typeface="Assistant Light"/>
                <a:cs typeface="Assistant Light"/>
                <a:sym typeface="Assistant Light"/>
              </a:rPr>
              <a:t> would be to increase the spend on Search ads which will provide more meaningful results to the campaign which reducing the spend on High Impact and Display ads</a:t>
            </a:r>
            <a:endParaRPr sz="1200">
              <a:solidFill>
                <a:schemeClr val="accent1"/>
              </a:solidFill>
              <a:latin typeface="Assistant Light"/>
              <a:ea typeface="Assistant Light"/>
              <a:cs typeface="Assistant Light"/>
              <a:sym typeface="Assistant Light"/>
            </a:endParaRPr>
          </a:p>
        </p:txBody>
      </p:sp>
      <p:pic>
        <p:nvPicPr>
          <p:cNvPr id="323" name="Google Shape;323;p32"/>
          <p:cNvPicPr preferRelativeResize="0"/>
          <p:nvPr/>
        </p:nvPicPr>
        <p:blipFill>
          <a:blip r:embed="rId3">
            <a:alphaModFix/>
          </a:blip>
          <a:stretch>
            <a:fillRect/>
          </a:stretch>
        </p:blipFill>
        <p:spPr>
          <a:xfrm>
            <a:off x="8424000" y="4828682"/>
            <a:ext cx="669700" cy="213093"/>
          </a:xfrm>
          <a:prstGeom prst="rect">
            <a:avLst/>
          </a:prstGeom>
          <a:noFill/>
          <a:ln>
            <a:noFill/>
          </a:ln>
        </p:spPr>
      </p:pic>
      <p:pic>
        <p:nvPicPr>
          <p:cNvPr id="324" name="Google Shape;324;p32"/>
          <p:cNvPicPr preferRelativeResize="0"/>
          <p:nvPr/>
        </p:nvPicPr>
        <p:blipFill>
          <a:blip r:embed="rId4">
            <a:alphaModFix/>
          </a:blip>
          <a:stretch>
            <a:fillRect/>
          </a:stretch>
        </p:blipFill>
        <p:spPr>
          <a:xfrm>
            <a:off x="184225" y="828177"/>
            <a:ext cx="6122112" cy="4213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ctrTitle"/>
          </p:nvPr>
        </p:nvSpPr>
        <p:spPr>
          <a:xfrm>
            <a:off x="720005" y="341675"/>
            <a:ext cx="40551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KPIs vs SPEND</a:t>
            </a:r>
            <a:endParaRPr/>
          </a:p>
        </p:txBody>
      </p:sp>
      <p:sp>
        <p:nvSpPr>
          <p:cNvPr id="330" name="Google Shape;330;p33"/>
          <p:cNvSpPr txBox="1"/>
          <p:nvPr>
            <p:ph idx="4294967295" type="ctrTitle"/>
          </p:nvPr>
        </p:nvSpPr>
        <p:spPr>
          <a:xfrm flipH="1">
            <a:off x="6622850" y="447175"/>
            <a:ext cx="6507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KEY:</a:t>
            </a:r>
            <a:endParaRPr sz="1300"/>
          </a:p>
        </p:txBody>
      </p:sp>
      <p:sp>
        <p:nvSpPr>
          <p:cNvPr id="331" name="Google Shape;331;p33"/>
          <p:cNvSpPr txBox="1"/>
          <p:nvPr/>
        </p:nvSpPr>
        <p:spPr>
          <a:xfrm>
            <a:off x="6435375" y="906875"/>
            <a:ext cx="2492400" cy="3653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1"/>
              </a:buClr>
              <a:buSzPts val="1200"/>
              <a:buFont typeface="Assistant Light"/>
              <a:buChar char="●"/>
            </a:pPr>
            <a:r>
              <a:rPr lang="en" sz="1200">
                <a:solidFill>
                  <a:schemeClr val="accent1"/>
                </a:solidFill>
                <a:latin typeface="Assistant Light"/>
                <a:ea typeface="Assistant Light"/>
                <a:cs typeface="Assistant Light"/>
                <a:sym typeface="Assistant Light"/>
              </a:rPr>
              <a:t>In this campaign spend is inversely related to CTR. As the initial </a:t>
            </a:r>
            <a:r>
              <a:rPr lang="en" sz="1200">
                <a:solidFill>
                  <a:schemeClr val="accent1"/>
                </a:solidFill>
                <a:latin typeface="Assistant Light"/>
                <a:ea typeface="Assistant Light"/>
                <a:cs typeface="Assistant Light"/>
                <a:sym typeface="Assistant Light"/>
              </a:rPr>
              <a:t>spend</a:t>
            </a:r>
            <a:r>
              <a:rPr lang="en" sz="1200">
                <a:solidFill>
                  <a:schemeClr val="accent1"/>
                </a:solidFill>
                <a:latin typeface="Assistant Light"/>
                <a:ea typeface="Assistant Light"/>
                <a:cs typeface="Assistant Light"/>
                <a:sym typeface="Assistant Light"/>
              </a:rPr>
              <a:t> increases CTR nearly halves from the beginning baseline figure and starts to increase as spend tails off towards the end</a:t>
            </a:r>
            <a:endParaRPr sz="1200">
              <a:solidFill>
                <a:schemeClr val="accent1"/>
              </a:solidFill>
              <a:latin typeface="Assistant Light"/>
              <a:ea typeface="Assistant Light"/>
              <a:cs typeface="Assistant Light"/>
              <a:sym typeface="Assistant Light"/>
            </a:endParaRPr>
          </a:p>
          <a:p>
            <a:pPr indent="0" lvl="0" marL="457200" rtl="0" algn="l">
              <a:spcBef>
                <a:spcPts val="1000"/>
              </a:spcBef>
              <a:spcAft>
                <a:spcPts val="0"/>
              </a:spcAft>
              <a:buNone/>
            </a:pPr>
            <a:r>
              <a:t/>
            </a:r>
            <a:endParaRPr sz="1200">
              <a:solidFill>
                <a:schemeClr val="accent1"/>
              </a:solidFill>
              <a:latin typeface="Assistant Light"/>
              <a:ea typeface="Assistant Light"/>
              <a:cs typeface="Assistant Light"/>
              <a:sym typeface="Assistant Light"/>
            </a:endParaRPr>
          </a:p>
          <a:p>
            <a:pPr indent="-304800" lvl="0" marL="457200" rtl="0" algn="l">
              <a:spcBef>
                <a:spcPts val="1000"/>
              </a:spcBef>
              <a:spcAft>
                <a:spcPts val="0"/>
              </a:spcAft>
              <a:buClr>
                <a:schemeClr val="accent1"/>
              </a:buClr>
              <a:buSzPts val="1200"/>
              <a:buFont typeface="Assistant Light"/>
              <a:buChar char="●"/>
            </a:pPr>
            <a:r>
              <a:rPr lang="en" sz="1200">
                <a:solidFill>
                  <a:schemeClr val="accent1"/>
                </a:solidFill>
                <a:latin typeface="Assistant Light"/>
                <a:ea typeface="Assistant Light"/>
                <a:cs typeface="Assistant Light"/>
                <a:sym typeface="Assistant Light"/>
              </a:rPr>
              <a:t>TSAR is directly related to spend as it flatlines regardless of increase or decrease in spend</a:t>
            </a:r>
            <a:endParaRPr sz="1200">
              <a:solidFill>
                <a:schemeClr val="accent1"/>
              </a:solidFill>
              <a:latin typeface="Assistant Light"/>
              <a:ea typeface="Assistant Light"/>
              <a:cs typeface="Assistant Light"/>
              <a:sym typeface="Assistant Light"/>
            </a:endParaRPr>
          </a:p>
          <a:p>
            <a:pPr indent="0" lvl="0" marL="457200" rtl="0" algn="l">
              <a:spcBef>
                <a:spcPts val="1000"/>
              </a:spcBef>
              <a:spcAft>
                <a:spcPts val="0"/>
              </a:spcAft>
              <a:buNone/>
            </a:pPr>
            <a:r>
              <a:t/>
            </a:r>
            <a:endParaRPr sz="1200">
              <a:solidFill>
                <a:schemeClr val="accent1"/>
              </a:solidFill>
              <a:latin typeface="Assistant Light"/>
              <a:ea typeface="Assistant Light"/>
              <a:cs typeface="Assistant Light"/>
              <a:sym typeface="Assistant Light"/>
            </a:endParaRPr>
          </a:p>
          <a:p>
            <a:pPr indent="-304800" lvl="0" marL="457200" rtl="0" algn="l">
              <a:spcBef>
                <a:spcPts val="1000"/>
              </a:spcBef>
              <a:spcAft>
                <a:spcPts val="0"/>
              </a:spcAft>
              <a:buClr>
                <a:schemeClr val="accent1"/>
              </a:buClr>
              <a:buSzPts val="1200"/>
              <a:buFont typeface="Assistant Light"/>
              <a:buChar char="●"/>
            </a:pPr>
            <a:r>
              <a:rPr lang="en" sz="1200">
                <a:solidFill>
                  <a:schemeClr val="accent1"/>
                </a:solidFill>
                <a:latin typeface="Assistant Light"/>
                <a:ea typeface="Assistant Light"/>
                <a:cs typeface="Assistant Light"/>
                <a:sym typeface="Assistant Light"/>
              </a:rPr>
              <a:t>Also as the spend for campaign increases CPC and CPTSA also start to increase</a:t>
            </a:r>
            <a:endParaRPr sz="1200">
              <a:solidFill>
                <a:schemeClr val="accent1"/>
              </a:solidFill>
              <a:latin typeface="Assistant Light"/>
              <a:ea typeface="Assistant Light"/>
              <a:cs typeface="Assistant Light"/>
              <a:sym typeface="Assistant Light"/>
            </a:endParaRPr>
          </a:p>
        </p:txBody>
      </p:sp>
      <p:pic>
        <p:nvPicPr>
          <p:cNvPr id="332" name="Google Shape;332;p33"/>
          <p:cNvPicPr preferRelativeResize="0"/>
          <p:nvPr/>
        </p:nvPicPr>
        <p:blipFill>
          <a:blip r:embed="rId3">
            <a:alphaModFix/>
          </a:blip>
          <a:stretch>
            <a:fillRect/>
          </a:stretch>
        </p:blipFill>
        <p:spPr>
          <a:xfrm>
            <a:off x="8424000" y="4828682"/>
            <a:ext cx="669700" cy="213093"/>
          </a:xfrm>
          <a:prstGeom prst="rect">
            <a:avLst/>
          </a:prstGeom>
          <a:noFill/>
          <a:ln>
            <a:noFill/>
          </a:ln>
        </p:spPr>
      </p:pic>
      <p:pic>
        <p:nvPicPr>
          <p:cNvPr id="333" name="Google Shape;333;p33"/>
          <p:cNvPicPr preferRelativeResize="0"/>
          <p:nvPr/>
        </p:nvPicPr>
        <p:blipFill>
          <a:blip r:embed="rId4">
            <a:alphaModFix/>
          </a:blip>
          <a:stretch>
            <a:fillRect/>
          </a:stretch>
        </p:blipFill>
        <p:spPr>
          <a:xfrm>
            <a:off x="152400" y="796352"/>
            <a:ext cx="6347426" cy="4103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txBox="1"/>
          <p:nvPr>
            <p:ph type="ctrTitle"/>
          </p:nvPr>
        </p:nvSpPr>
        <p:spPr>
          <a:xfrm>
            <a:off x="2470500" y="405325"/>
            <a:ext cx="4203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VS PREVIOUS CAMPAIGN</a:t>
            </a:r>
            <a:endParaRPr/>
          </a:p>
        </p:txBody>
      </p:sp>
      <p:sp>
        <p:nvSpPr>
          <p:cNvPr id="340" name="Google Shape;340;p34"/>
          <p:cNvSpPr/>
          <p:nvPr/>
        </p:nvSpPr>
        <p:spPr>
          <a:xfrm>
            <a:off x="328648" y="1784935"/>
            <a:ext cx="1060200" cy="8664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1" name="Google Shape;341;p34"/>
          <p:cNvSpPr/>
          <p:nvPr/>
        </p:nvSpPr>
        <p:spPr>
          <a:xfrm>
            <a:off x="356897" y="791625"/>
            <a:ext cx="996300" cy="862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DETERMINE TARGET</a:t>
            </a:r>
            <a:endParaRPr>
              <a:solidFill>
                <a:schemeClr val="lt1"/>
              </a:solidFill>
            </a:endParaRPr>
          </a:p>
        </p:txBody>
      </p:sp>
      <p:sp>
        <p:nvSpPr>
          <p:cNvPr id="343" name="Google Shape;343;p34"/>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Utilize data from pre-launch surveys to determine target market and understand their behaviors</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344" name="Google Shape;344;p34"/>
          <p:cNvSpPr txBox="1"/>
          <p:nvPr>
            <p:ph idx="3" type="ctrTitle"/>
          </p:nvPr>
        </p:nvSpPr>
        <p:spPr>
          <a:xfrm flipH="1">
            <a:off x="203974" y="1837665"/>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rPr>
              <a:t>CPC</a:t>
            </a:r>
            <a:endParaRPr sz="1200">
              <a:solidFill>
                <a:schemeClr val="lt1"/>
              </a:solidFill>
            </a:endParaRPr>
          </a:p>
        </p:txBody>
      </p:sp>
      <p:sp>
        <p:nvSpPr>
          <p:cNvPr id="345" name="Google Shape;345;p34"/>
          <p:cNvSpPr txBox="1"/>
          <p:nvPr>
            <p:ph idx="4" type="subTitle"/>
          </p:nvPr>
        </p:nvSpPr>
        <p:spPr>
          <a:xfrm flipH="1">
            <a:off x="389539" y="2066361"/>
            <a:ext cx="924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$2.64</a:t>
            </a:r>
            <a:endParaRPr sz="1400">
              <a:solidFill>
                <a:schemeClr val="lt1"/>
              </a:solidFill>
            </a:endParaRPr>
          </a:p>
          <a:p>
            <a:pPr indent="0" lvl="0" marL="0" rtl="0" algn="l">
              <a:spcBef>
                <a:spcPts val="0"/>
              </a:spcBef>
              <a:spcAft>
                <a:spcPts val="0"/>
              </a:spcAft>
              <a:buNone/>
            </a:pPr>
            <a:r>
              <a:t/>
            </a:r>
            <a:endParaRPr sz="1400">
              <a:solidFill>
                <a:schemeClr val="lt1"/>
              </a:solidFill>
            </a:endParaRPr>
          </a:p>
        </p:txBody>
      </p:sp>
      <p:sp>
        <p:nvSpPr>
          <p:cNvPr id="346" name="Google Shape;346;p34"/>
          <p:cNvSpPr txBox="1"/>
          <p:nvPr>
            <p:ph idx="5" type="ctrTitle"/>
          </p:nvPr>
        </p:nvSpPr>
        <p:spPr>
          <a:xfrm flipH="1">
            <a:off x="177761" y="862058"/>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CPC</a:t>
            </a:r>
            <a:endParaRPr sz="1200"/>
          </a:p>
        </p:txBody>
      </p:sp>
      <p:sp>
        <p:nvSpPr>
          <p:cNvPr id="347" name="Google Shape;347;p34"/>
          <p:cNvSpPr txBox="1"/>
          <p:nvPr>
            <p:ph idx="6" type="subTitle"/>
          </p:nvPr>
        </p:nvSpPr>
        <p:spPr>
          <a:xfrm flipH="1">
            <a:off x="259729" y="1081604"/>
            <a:ext cx="11382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1"/>
                </a:solidFill>
              </a:rPr>
              <a:t>$6.52</a:t>
            </a:r>
            <a:endParaRPr sz="1400">
              <a:solidFill>
                <a:schemeClr val="accent1"/>
              </a:solidFill>
            </a:endParaRPr>
          </a:p>
          <a:p>
            <a:pPr indent="0" lvl="0" marL="0" rtl="0" algn="ctr">
              <a:spcBef>
                <a:spcPts val="0"/>
              </a:spcBef>
              <a:spcAft>
                <a:spcPts val="0"/>
              </a:spcAft>
              <a:buNone/>
            </a:pPr>
            <a:r>
              <a:t/>
            </a:r>
            <a:endParaRPr sz="1400">
              <a:solidFill>
                <a:schemeClr val="accent1"/>
              </a:solidFill>
            </a:endParaRPr>
          </a:p>
          <a:p>
            <a:pPr indent="0" lvl="0" marL="0" rtl="0" algn="l">
              <a:spcBef>
                <a:spcPts val="0"/>
              </a:spcBef>
              <a:spcAft>
                <a:spcPts val="0"/>
              </a:spcAft>
              <a:buNone/>
            </a:pPr>
            <a:r>
              <a:t/>
            </a:r>
            <a:endParaRPr sz="1400">
              <a:solidFill>
                <a:schemeClr val="accent1"/>
              </a:solidFill>
            </a:endParaRPr>
          </a:p>
        </p:txBody>
      </p:sp>
      <p:sp>
        <p:nvSpPr>
          <p:cNvPr id="348" name="Google Shape;348;p34"/>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34"/>
          <p:cNvPicPr preferRelativeResize="0"/>
          <p:nvPr/>
        </p:nvPicPr>
        <p:blipFill>
          <a:blip r:embed="rId3">
            <a:alphaModFix/>
          </a:blip>
          <a:stretch>
            <a:fillRect/>
          </a:stretch>
        </p:blipFill>
        <p:spPr>
          <a:xfrm>
            <a:off x="8424000" y="4828682"/>
            <a:ext cx="669700" cy="213093"/>
          </a:xfrm>
          <a:prstGeom prst="rect">
            <a:avLst/>
          </a:prstGeom>
          <a:noFill/>
          <a:ln>
            <a:noFill/>
          </a:ln>
        </p:spPr>
      </p:pic>
      <p:sp>
        <p:nvSpPr>
          <p:cNvPr id="350" name="Google Shape;350;p34"/>
          <p:cNvSpPr/>
          <p:nvPr/>
        </p:nvSpPr>
        <p:spPr>
          <a:xfrm>
            <a:off x="1675443" y="1784935"/>
            <a:ext cx="1060200" cy="8664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1" name="Google Shape;351;p34"/>
          <p:cNvSpPr/>
          <p:nvPr/>
        </p:nvSpPr>
        <p:spPr>
          <a:xfrm>
            <a:off x="1703692" y="791625"/>
            <a:ext cx="996300" cy="862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txBox="1"/>
          <p:nvPr>
            <p:ph idx="3" type="ctrTitle"/>
          </p:nvPr>
        </p:nvSpPr>
        <p:spPr>
          <a:xfrm flipH="1">
            <a:off x="1550769" y="1837665"/>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rPr>
              <a:t>CPTSA</a:t>
            </a:r>
            <a:endParaRPr sz="1200">
              <a:solidFill>
                <a:schemeClr val="lt1"/>
              </a:solidFill>
            </a:endParaRPr>
          </a:p>
        </p:txBody>
      </p:sp>
      <p:sp>
        <p:nvSpPr>
          <p:cNvPr id="353" name="Google Shape;353;p34"/>
          <p:cNvSpPr txBox="1"/>
          <p:nvPr>
            <p:ph idx="4" type="subTitle"/>
          </p:nvPr>
        </p:nvSpPr>
        <p:spPr>
          <a:xfrm flipH="1">
            <a:off x="1743533" y="2066361"/>
            <a:ext cx="924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$3.20</a:t>
            </a:r>
            <a:endParaRPr sz="1400">
              <a:solidFill>
                <a:schemeClr val="lt1"/>
              </a:solidFill>
            </a:endParaRPr>
          </a:p>
          <a:p>
            <a:pPr indent="0" lvl="0" marL="0" rtl="0" algn="l">
              <a:spcBef>
                <a:spcPts val="0"/>
              </a:spcBef>
              <a:spcAft>
                <a:spcPts val="0"/>
              </a:spcAft>
              <a:buNone/>
            </a:pPr>
            <a:r>
              <a:t/>
            </a:r>
            <a:endParaRPr sz="1400">
              <a:solidFill>
                <a:schemeClr val="lt1"/>
              </a:solidFill>
            </a:endParaRPr>
          </a:p>
        </p:txBody>
      </p:sp>
      <p:sp>
        <p:nvSpPr>
          <p:cNvPr id="354" name="Google Shape;354;p34"/>
          <p:cNvSpPr txBox="1"/>
          <p:nvPr>
            <p:ph idx="5" type="ctrTitle"/>
          </p:nvPr>
        </p:nvSpPr>
        <p:spPr>
          <a:xfrm flipH="1">
            <a:off x="1524555" y="862058"/>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CPTSA</a:t>
            </a:r>
            <a:endParaRPr sz="1200"/>
          </a:p>
        </p:txBody>
      </p:sp>
      <p:sp>
        <p:nvSpPr>
          <p:cNvPr id="355" name="Google Shape;355;p34"/>
          <p:cNvSpPr txBox="1"/>
          <p:nvPr>
            <p:ph idx="6" type="subTitle"/>
          </p:nvPr>
        </p:nvSpPr>
        <p:spPr>
          <a:xfrm flipH="1">
            <a:off x="1606524" y="1081604"/>
            <a:ext cx="11382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1"/>
                </a:solidFill>
              </a:rPr>
              <a:t>$0.79</a:t>
            </a:r>
            <a:endParaRPr sz="1400">
              <a:solidFill>
                <a:schemeClr val="accent1"/>
              </a:solidFill>
            </a:endParaRPr>
          </a:p>
          <a:p>
            <a:pPr indent="0" lvl="0" marL="0" rtl="0" algn="ctr">
              <a:spcBef>
                <a:spcPts val="0"/>
              </a:spcBef>
              <a:spcAft>
                <a:spcPts val="0"/>
              </a:spcAft>
              <a:buNone/>
            </a:pPr>
            <a:r>
              <a:t/>
            </a:r>
            <a:endParaRPr sz="1400">
              <a:solidFill>
                <a:schemeClr val="accent1"/>
              </a:solidFill>
            </a:endParaRPr>
          </a:p>
          <a:p>
            <a:pPr indent="0" lvl="0" marL="0" rtl="0" algn="l">
              <a:spcBef>
                <a:spcPts val="0"/>
              </a:spcBef>
              <a:spcAft>
                <a:spcPts val="0"/>
              </a:spcAft>
              <a:buNone/>
            </a:pPr>
            <a:r>
              <a:t/>
            </a:r>
            <a:endParaRPr sz="1400">
              <a:solidFill>
                <a:schemeClr val="accent1"/>
              </a:solidFill>
            </a:endParaRPr>
          </a:p>
        </p:txBody>
      </p:sp>
      <p:sp>
        <p:nvSpPr>
          <p:cNvPr id="356" name="Google Shape;356;p34"/>
          <p:cNvSpPr/>
          <p:nvPr/>
        </p:nvSpPr>
        <p:spPr>
          <a:xfrm>
            <a:off x="3022206" y="1784935"/>
            <a:ext cx="1060200" cy="8664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7" name="Google Shape;357;p34"/>
          <p:cNvSpPr/>
          <p:nvPr/>
        </p:nvSpPr>
        <p:spPr>
          <a:xfrm>
            <a:off x="3050455" y="791625"/>
            <a:ext cx="996300" cy="862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txBox="1"/>
          <p:nvPr>
            <p:ph idx="3" type="ctrTitle"/>
          </p:nvPr>
        </p:nvSpPr>
        <p:spPr>
          <a:xfrm flipH="1">
            <a:off x="2897532" y="1837665"/>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rPr>
              <a:t>CTR</a:t>
            </a:r>
            <a:endParaRPr sz="1200">
              <a:solidFill>
                <a:schemeClr val="lt1"/>
              </a:solidFill>
            </a:endParaRPr>
          </a:p>
        </p:txBody>
      </p:sp>
      <p:sp>
        <p:nvSpPr>
          <p:cNvPr id="359" name="Google Shape;359;p34"/>
          <p:cNvSpPr txBox="1"/>
          <p:nvPr>
            <p:ph idx="4" type="subTitle"/>
          </p:nvPr>
        </p:nvSpPr>
        <p:spPr>
          <a:xfrm flipH="1">
            <a:off x="3099784" y="2066361"/>
            <a:ext cx="924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0.5%</a:t>
            </a:r>
            <a:endParaRPr sz="1400">
              <a:solidFill>
                <a:schemeClr val="lt1"/>
              </a:solidFill>
            </a:endParaRPr>
          </a:p>
        </p:txBody>
      </p:sp>
      <p:sp>
        <p:nvSpPr>
          <p:cNvPr id="360" name="Google Shape;360;p34"/>
          <p:cNvSpPr txBox="1"/>
          <p:nvPr>
            <p:ph idx="5" type="ctrTitle"/>
          </p:nvPr>
        </p:nvSpPr>
        <p:spPr>
          <a:xfrm flipH="1">
            <a:off x="2871318" y="862058"/>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CTR</a:t>
            </a:r>
            <a:endParaRPr sz="1200"/>
          </a:p>
        </p:txBody>
      </p:sp>
      <p:sp>
        <p:nvSpPr>
          <p:cNvPr id="361" name="Google Shape;361;p34"/>
          <p:cNvSpPr txBox="1"/>
          <p:nvPr>
            <p:ph idx="6" type="subTitle"/>
          </p:nvPr>
        </p:nvSpPr>
        <p:spPr>
          <a:xfrm flipH="1">
            <a:off x="2953287" y="1081604"/>
            <a:ext cx="11382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1"/>
                </a:solidFill>
              </a:rPr>
              <a:t>0.9%</a:t>
            </a:r>
            <a:endParaRPr sz="1400">
              <a:solidFill>
                <a:schemeClr val="accent1"/>
              </a:solidFill>
            </a:endParaRPr>
          </a:p>
          <a:p>
            <a:pPr indent="0" lvl="0" marL="0" rtl="0" algn="l">
              <a:spcBef>
                <a:spcPts val="0"/>
              </a:spcBef>
              <a:spcAft>
                <a:spcPts val="0"/>
              </a:spcAft>
              <a:buNone/>
            </a:pPr>
            <a:r>
              <a:t/>
            </a:r>
            <a:endParaRPr>
              <a:solidFill>
                <a:schemeClr val="accent1"/>
              </a:solidFill>
            </a:endParaRPr>
          </a:p>
        </p:txBody>
      </p:sp>
      <p:sp>
        <p:nvSpPr>
          <p:cNvPr id="362" name="Google Shape;362;p34"/>
          <p:cNvSpPr/>
          <p:nvPr/>
        </p:nvSpPr>
        <p:spPr>
          <a:xfrm>
            <a:off x="4395167" y="1784935"/>
            <a:ext cx="1060200" cy="8664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3" name="Google Shape;363;p34"/>
          <p:cNvSpPr/>
          <p:nvPr/>
        </p:nvSpPr>
        <p:spPr>
          <a:xfrm>
            <a:off x="4423416" y="791625"/>
            <a:ext cx="996300" cy="862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ctrTitle"/>
          </p:nvPr>
        </p:nvSpPr>
        <p:spPr>
          <a:xfrm flipH="1">
            <a:off x="4270493" y="1837665"/>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rPr>
              <a:t>TSAR</a:t>
            </a:r>
            <a:endParaRPr sz="1200">
              <a:solidFill>
                <a:schemeClr val="lt1"/>
              </a:solidFill>
            </a:endParaRPr>
          </a:p>
        </p:txBody>
      </p:sp>
      <p:sp>
        <p:nvSpPr>
          <p:cNvPr id="365" name="Google Shape;365;p34"/>
          <p:cNvSpPr txBox="1"/>
          <p:nvPr>
            <p:ph idx="4" type="subTitle"/>
          </p:nvPr>
        </p:nvSpPr>
        <p:spPr>
          <a:xfrm flipH="1">
            <a:off x="4495795" y="2066361"/>
            <a:ext cx="924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0.4%</a:t>
            </a:r>
            <a:endParaRPr sz="1400">
              <a:solidFill>
                <a:schemeClr val="lt1"/>
              </a:solidFill>
            </a:endParaRPr>
          </a:p>
          <a:p>
            <a:pPr indent="0" lvl="0" marL="0" rtl="0" algn="l">
              <a:spcBef>
                <a:spcPts val="0"/>
              </a:spcBef>
              <a:spcAft>
                <a:spcPts val="0"/>
              </a:spcAft>
              <a:buNone/>
            </a:pPr>
            <a:r>
              <a:t/>
            </a:r>
            <a:endParaRPr sz="1400">
              <a:solidFill>
                <a:schemeClr val="lt1"/>
              </a:solidFill>
            </a:endParaRPr>
          </a:p>
        </p:txBody>
      </p:sp>
      <p:sp>
        <p:nvSpPr>
          <p:cNvPr id="366" name="Google Shape;366;p34"/>
          <p:cNvSpPr txBox="1"/>
          <p:nvPr>
            <p:ph idx="5" type="ctrTitle"/>
          </p:nvPr>
        </p:nvSpPr>
        <p:spPr>
          <a:xfrm flipH="1">
            <a:off x="4244279" y="862058"/>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TSAR</a:t>
            </a:r>
            <a:endParaRPr sz="1200"/>
          </a:p>
        </p:txBody>
      </p:sp>
      <p:sp>
        <p:nvSpPr>
          <p:cNvPr id="367" name="Google Shape;367;p34"/>
          <p:cNvSpPr txBox="1"/>
          <p:nvPr>
            <p:ph idx="6" type="subTitle"/>
          </p:nvPr>
        </p:nvSpPr>
        <p:spPr>
          <a:xfrm flipH="1">
            <a:off x="4326248" y="1081604"/>
            <a:ext cx="11382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1"/>
                </a:solidFill>
              </a:rPr>
              <a:t>7.4%</a:t>
            </a:r>
            <a:endParaRPr sz="1400">
              <a:solidFill>
                <a:schemeClr val="accent1"/>
              </a:solidFill>
            </a:endParaRPr>
          </a:p>
          <a:p>
            <a:pPr indent="0" lvl="0" marL="0" rtl="0" algn="ctr">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p:txBody>
      </p:sp>
      <p:sp>
        <p:nvSpPr>
          <p:cNvPr id="368" name="Google Shape;368;p34"/>
          <p:cNvSpPr/>
          <p:nvPr/>
        </p:nvSpPr>
        <p:spPr>
          <a:xfrm>
            <a:off x="5715764" y="1784935"/>
            <a:ext cx="1060200" cy="8664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9" name="Google Shape;369;p34"/>
          <p:cNvSpPr/>
          <p:nvPr/>
        </p:nvSpPr>
        <p:spPr>
          <a:xfrm>
            <a:off x="5744013" y="791625"/>
            <a:ext cx="996300" cy="862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txBox="1"/>
          <p:nvPr>
            <p:ph idx="3" type="ctrTitle"/>
          </p:nvPr>
        </p:nvSpPr>
        <p:spPr>
          <a:xfrm flipH="1">
            <a:off x="5591090" y="1837665"/>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rPr>
              <a:t>ROAS</a:t>
            </a:r>
            <a:endParaRPr sz="1200">
              <a:solidFill>
                <a:schemeClr val="lt1"/>
              </a:solidFill>
            </a:endParaRPr>
          </a:p>
        </p:txBody>
      </p:sp>
      <p:sp>
        <p:nvSpPr>
          <p:cNvPr id="371" name="Google Shape;371;p34"/>
          <p:cNvSpPr txBox="1"/>
          <p:nvPr>
            <p:ph idx="4" type="subTitle"/>
          </p:nvPr>
        </p:nvSpPr>
        <p:spPr>
          <a:xfrm flipH="1">
            <a:off x="5793354" y="2066361"/>
            <a:ext cx="924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$3.80</a:t>
            </a:r>
            <a:endParaRPr sz="1400">
              <a:solidFill>
                <a:schemeClr val="lt1"/>
              </a:solidFill>
            </a:endParaRPr>
          </a:p>
          <a:p>
            <a:pPr indent="0" lvl="0" marL="0" rtl="0" algn="l">
              <a:spcBef>
                <a:spcPts val="0"/>
              </a:spcBef>
              <a:spcAft>
                <a:spcPts val="0"/>
              </a:spcAft>
              <a:buNone/>
            </a:pPr>
            <a:r>
              <a:t/>
            </a:r>
            <a:endParaRPr sz="1200">
              <a:solidFill>
                <a:schemeClr val="lt1"/>
              </a:solidFill>
            </a:endParaRPr>
          </a:p>
        </p:txBody>
      </p:sp>
      <p:sp>
        <p:nvSpPr>
          <p:cNvPr id="372" name="Google Shape;372;p34"/>
          <p:cNvSpPr txBox="1"/>
          <p:nvPr>
            <p:ph idx="5" type="ctrTitle"/>
          </p:nvPr>
        </p:nvSpPr>
        <p:spPr>
          <a:xfrm flipH="1">
            <a:off x="5564876" y="862058"/>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ROAS</a:t>
            </a:r>
            <a:endParaRPr sz="1200"/>
          </a:p>
        </p:txBody>
      </p:sp>
      <p:sp>
        <p:nvSpPr>
          <p:cNvPr id="373" name="Google Shape;373;p34"/>
          <p:cNvSpPr txBox="1"/>
          <p:nvPr>
            <p:ph idx="6" type="subTitle"/>
          </p:nvPr>
        </p:nvSpPr>
        <p:spPr>
          <a:xfrm flipH="1">
            <a:off x="5646845" y="1081604"/>
            <a:ext cx="11382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1"/>
                </a:solidFill>
              </a:rPr>
              <a:t>$2.86</a:t>
            </a:r>
            <a:endParaRPr sz="1400">
              <a:solidFill>
                <a:schemeClr val="accent1"/>
              </a:solidFill>
            </a:endParaRPr>
          </a:p>
          <a:p>
            <a:pPr indent="0" lvl="0" marL="0" rtl="0" algn="ctr">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p:txBody>
      </p:sp>
      <p:sp>
        <p:nvSpPr>
          <p:cNvPr id="374" name="Google Shape;374;p34"/>
          <p:cNvSpPr/>
          <p:nvPr/>
        </p:nvSpPr>
        <p:spPr>
          <a:xfrm>
            <a:off x="7062574" y="1784935"/>
            <a:ext cx="1060200" cy="8664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5" name="Google Shape;375;p34"/>
          <p:cNvSpPr/>
          <p:nvPr/>
        </p:nvSpPr>
        <p:spPr>
          <a:xfrm>
            <a:off x="7090823" y="791625"/>
            <a:ext cx="996300" cy="862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txBox="1"/>
          <p:nvPr>
            <p:ph idx="3" type="ctrTitle"/>
          </p:nvPr>
        </p:nvSpPr>
        <p:spPr>
          <a:xfrm flipH="1">
            <a:off x="6937900" y="1837665"/>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rPr>
              <a:t>SALES</a:t>
            </a:r>
            <a:endParaRPr sz="1200">
              <a:solidFill>
                <a:schemeClr val="lt1"/>
              </a:solidFill>
            </a:endParaRPr>
          </a:p>
        </p:txBody>
      </p:sp>
      <p:sp>
        <p:nvSpPr>
          <p:cNvPr id="377" name="Google Shape;377;p34"/>
          <p:cNvSpPr txBox="1"/>
          <p:nvPr>
            <p:ph idx="4" type="subTitle"/>
          </p:nvPr>
        </p:nvSpPr>
        <p:spPr>
          <a:xfrm flipH="1">
            <a:off x="7071952" y="2066350"/>
            <a:ext cx="10602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$1,751,652</a:t>
            </a:r>
            <a:endParaRPr sz="1400">
              <a:solidFill>
                <a:schemeClr val="lt1"/>
              </a:solidFill>
            </a:endParaRPr>
          </a:p>
          <a:p>
            <a:pPr indent="0" lvl="0" marL="0" rtl="0" algn="l">
              <a:spcBef>
                <a:spcPts val="0"/>
              </a:spcBef>
              <a:spcAft>
                <a:spcPts val="0"/>
              </a:spcAft>
              <a:buNone/>
            </a:pPr>
            <a:r>
              <a:t/>
            </a:r>
            <a:endParaRPr sz="1400">
              <a:solidFill>
                <a:schemeClr val="lt1"/>
              </a:solidFill>
            </a:endParaRPr>
          </a:p>
        </p:txBody>
      </p:sp>
      <p:sp>
        <p:nvSpPr>
          <p:cNvPr id="378" name="Google Shape;378;p34"/>
          <p:cNvSpPr txBox="1"/>
          <p:nvPr>
            <p:ph idx="5" type="ctrTitle"/>
          </p:nvPr>
        </p:nvSpPr>
        <p:spPr>
          <a:xfrm flipH="1">
            <a:off x="6911686" y="862058"/>
            <a:ext cx="1302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SALES</a:t>
            </a:r>
            <a:endParaRPr sz="1200"/>
          </a:p>
        </p:txBody>
      </p:sp>
      <p:sp>
        <p:nvSpPr>
          <p:cNvPr id="379" name="Google Shape;379;p34"/>
          <p:cNvSpPr txBox="1"/>
          <p:nvPr>
            <p:ph idx="6" type="subTitle"/>
          </p:nvPr>
        </p:nvSpPr>
        <p:spPr>
          <a:xfrm flipH="1">
            <a:off x="6993655" y="1081604"/>
            <a:ext cx="11382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1"/>
                </a:solidFill>
              </a:rPr>
              <a:t>$84,085</a:t>
            </a:r>
            <a:endParaRPr sz="1400">
              <a:solidFill>
                <a:schemeClr val="accent1"/>
              </a:solidFill>
            </a:endParaRPr>
          </a:p>
          <a:p>
            <a:pPr indent="0" lvl="0" marL="0" rtl="0" algn="ctr">
              <a:spcBef>
                <a:spcPts val="0"/>
              </a:spcBef>
              <a:spcAft>
                <a:spcPts val="0"/>
              </a:spcAft>
              <a:buNone/>
            </a:pPr>
            <a:r>
              <a:t/>
            </a:r>
            <a:endParaRPr sz="1400">
              <a:solidFill>
                <a:schemeClr val="accent1"/>
              </a:solidFill>
            </a:endParaRPr>
          </a:p>
          <a:p>
            <a:pPr indent="0" lvl="0" marL="0" rtl="0" algn="l">
              <a:spcBef>
                <a:spcPts val="0"/>
              </a:spcBef>
              <a:spcAft>
                <a:spcPts val="0"/>
              </a:spcAft>
              <a:buNone/>
            </a:pPr>
            <a:r>
              <a:t/>
            </a:r>
            <a:endParaRPr sz="1400">
              <a:solidFill>
                <a:schemeClr val="accent1"/>
              </a:solidFill>
            </a:endParaRPr>
          </a:p>
        </p:txBody>
      </p:sp>
      <p:sp>
        <p:nvSpPr>
          <p:cNvPr id="380" name="Google Shape;380;p34"/>
          <p:cNvSpPr txBox="1"/>
          <p:nvPr/>
        </p:nvSpPr>
        <p:spPr>
          <a:xfrm>
            <a:off x="1293000" y="3190563"/>
            <a:ext cx="73296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Nunito Sans ExtraBold"/>
              <a:buChar char="●"/>
            </a:pPr>
            <a:r>
              <a:rPr lang="en" sz="1200">
                <a:solidFill>
                  <a:schemeClr val="dk1"/>
                </a:solidFill>
                <a:latin typeface="Nunito Sans ExtraBold"/>
                <a:ea typeface="Nunito Sans ExtraBold"/>
                <a:cs typeface="Nunito Sans ExtraBold"/>
                <a:sym typeface="Nunito Sans ExtraBold"/>
              </a:rPr>
              <a:t>Every metric except CPC performed worse than the </a:t>
            </a:r>
            <a:r>
              <a:rPr lang="en" sz="1200">
                <a:solidFill>
                  <a:schemeClr val="dk1"/>
                </a:solidFill>
                <a:latin typeface="Nunito Sans ExtraBold"/>
                <a:ea typeface="Nunito Sans ExtraBold"/>
                <a:cs typeface="Nunito Sans ExtraBold"/>
                <a:sym typeface="Nunito Sans ExtraBold"/>
              </a:rPr>
              <a:t>previous</a:t>
            </a:r>
            <a:r>
              <a:rPr lang="en" sz="1200">
                <a:solidFill>
                  <a:schemeClr val="dk1"/>
                </a:solidFill>
                <a:latin typeface="Nunito Sans ExtraBold"/>
                <a:ea typeface="Nunito Sans ExtraBold"/>
                <a:cs typeface="Nunito Sans ExtraBold"/>
                <a:sym typeface="Nunito Sans ExtraBold"/>
              </a:rPr>
              <a:t> campaign.</a:t>
            </a:r>
            <a:endParaRPr sz="1200">
              <a:solidFill>
                <a:schemeClr val="dk1"/>
              </a:solidFill>
              <a:latin typeface="Nunito Sans ExtraBold"/>
              <a:ea typeface="Nunito Sans ExtraBold"/>
              <a:cs typeface="Nunito Sans ExtraBold"/>
              <a:sym typeface="Nunito Sans ExtraBold"/>
            </a:endParaRPr>
          </a:p>
          <a:p>
            <a:pPr indent="-304800" lvl="0" marL="457200" rtl="0" algn="l">
              <a:spcBef>
                <a:spcPts val="0"/>
              </a:spcBef>
              <a:spcAft>
                <a:spcPts val="0"/>
              </a:spcAft>
              <a:buClr>
                <a:schemeClr val="dk1"/>
              </a:buClr>
              <a:buSzPts val="1200"/>
              <a:buFont typeface="Nunito Sans ExtraBold"/>
              <a:buChar char="●"/>
            </a:pPr>
            <a:r>
              <a:rPr lang="en" sz="1200">
                <a:solidFill>
                  <a:schemeClr val="dk1"/>
                </a:solidFill>
                <a:latin typeface="Nunito Sans ExtraBold"/>
                <a:ea typeface="Nunito Sans ExtraBold"/>
                <a:cs typeface="Nunito Sans ExtraBold"/>
                <a:sym typeface="Nunito Sans ExtraBold"/>
              </a:rPr>
              <a:t>Total </a:t>
            </a:r>
            <a:r>
              <a:rPr lang="en" sz="1200">
                <a:solidFill>
                  <a:schemeClr val="dk1"/>
                </a:solidFill>
                <a:latin typeface="Nunito Sans ExtraBold"/>
                <a:ea typeface="Nunito Sans ExtraBold"/>
                <a:cs typeface="Nunito Sans ExtraBold"/>
                <a:sym typeface="Nunito Sans ExtraBold"/>
              </a:rPr>
              <a:t>amount</a:t>
            </a:r>
            <a:r>
              <a:rPr lang="en" sz="1200">
                <a:solidFill>
                  <a:schemeClr val="dk1"/>
                </a:solidFill>
                <a:latin typeface="Nunito Sans ExtraBold"/>
                <a:ea typeface="Nunito Sans ExtraBold"/>
                <a:cs typeface="Nunito Sans ExtraBold"/>
                <a:sym typeface="Nunito Sans ExtraBold"/>
              </a:rPr>
              <a:t> of sales grew when compared with previous campaign sales.</a:t>
            </a:r>
            <a:endParaRPr sz="1200">
              <a:solidFill>
                <a:schemeClr val="dk1"/>
              </a:solidFill>
              <a:latin typeface="Nunito Sans ExtraBold"/>
              <a:ea typeface="Nunito Sans ExtraBold"/>
              <a:cs typeface="Nunito Sans ExtraBold"/>
              <a:sym typeface="Nunito Sans ExtraBold"/>
            </a:endParaRPr>
          </a:p>
          <a:p>
            <a:pPr indent="-304800" lvl="0" marL="457200" rtl="0" algn="l">
              <a:spcBef>
                <a:spcPts val="0"/>
              </a:spcBef>
              <a:spcAft>
                <a:spcPts val="0"/>
              </a:spcAft>
              <a:buClr>
                <a:schemeClr val="dk1"/>
              </a:buClr>
              <a:buSzPts val="1200"/>
              <a:buFont typeface="Nunito Sans ExtraBold"/>
              <a:buChar char="●"/>
            </a:pPr>
            <a:r>
              <a:rPr lang="en" sz="1200">
                <a:solidFill>
                  <a:schemeClr val="dk1"/>
                </a:solidFill>
                <a:latin typeface="Nunito Sans ExtraBold"/>
                <a:ea typeface="Nunito Sans ExtraBold"/>
                <a:cs typeface="Nunito Sans ExtraBold"/>
                <a:sym typeface="Nunito Sans ExtraBold"/>
              </a:rPr>
              <a:t>Based on the numbers we can say the Campaign was a “success” </a:t>
            </a:r>
            <a:r>
              <a:rPr lang="en" sz="1200">
                <a:solidFill>
                  <a:schemeClr val="dk1"/>
                </a:solidFill>
                <a:latin typeface="Nunito Sans ExtraBold"/>
                <a:ea typeface="Nunito Sans ExtraBold"/>
                <a:cs typeface="Nunito Sans ExtraBold"/>
                <a:sym typeface="Nunito Sans ExtraBold"/>
              </a:rPr>
              <a:t>because</a:t>
            </a:r>
            <a:r>
              <a:rPr lang="en" sz="1200">
                <a:solidFill>
                  <a:schemeClr val="dk1"/>
                </a:solidFill>
                <a:latin typeface="Nunito Sans ExtraBold"/>
                <a:ea typeface="Nunito Sans ExtraBold"/>
                <a:cs typeface="Nunito Sans ExtraBold"/>
                <a:sym typeface="Nunito Sans ExtraBold"/>
              </a:rPr>
              <a:t> we reduced the cost by 40% and at same time increasing the sales amount by 20x.</a:t>
            </a:r>
            <a:endParaRPr sz="1200">
              <a:solidFill>
                <a:schemeClr val="dk1"/>
              </a:solidFill>
              <a:latin typeface="Nunito Sans ExtraBold"/>
              <a:ea typeface="Nunito Sans ExtraBold"/>
              <a:cs typeface="Nunito Sans ExtraBold"/>
              <a:sym typeface="Nunito Sans ExtraBold"/>
            </a:endParaRPr>
          </a:p>
          <a:p>
            <a:pPr indent="-304800" lvl="0" marL="457200" rtl="0" algn="l">
              <a:spcBef>
                <a:spcPts val="0"/>
              </a:spcBef>
              <a:spcAft>
                <a:spcPts val="0"/>
              </a:spcAft>
              <a:buClr>
                <a:schemeClr val="dk1"/>
              </a:buClr>
              <a:buSzPts val="1200"/>
              <a:buFont typeface="Nunito Sans ExtraBold"/>
              <a:buChar char="●"/>
            </a:pPr>
            <a:r>
              <a:rPr lang="en" sz="1200">
                <a:solidFill>
                  <a:schemeClr val="dk1"/>
                </a:solidFill>
                <a:latin typeface="Nunito Sans ExtraBold"/>
                <a:ea typeface="Nunito Sans ExtraBold"/>
                <a:cs typeface="Nunito Sans ExtraBold"/>
                <a:sym typeface="Nunito Sans ExtraBold"/>
              </a:rPr>
              <a:t>Also we suggest moving forward, Metrics other than CPC and Sales should be given less importance in measuring the success of future campaigns.</a:t>
            </a:r>
            <a:endParaRPr sz="1200">
              <a:solidFill>
                <a:schemeClr val="dk1"/>
              </a:solidFill>
              <a:latin typeface="Nunito Sans ExtraBold"/>
              <a:ea typeface="Nunito Sans ExtraBold"/>
              <a:cs typeface="Nunito Sans ExtraBold"/>
              <a:sym typeface="Nunito Sans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p:nvPr/>
        </p:nvSpPr>
        <p:spPr>
          <a:xfrm flipH="1">
            <a:off x="4742925" y="-32678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5"/>
          <p:cNvGrpSpPr/>
          <p:nvPr/>
        </p:nvGrpSpPr>
        <p:grpSpPr>
          <a:xfrm>
            <a:off x="0" y="-9525"/>
            <a:ext cx="3105188" cy="5210133"/>
            <a:chOff x="0" y="-9525"/>
            <a:chExt cx="3105188" cy="5210133"/>
          </a:xfrm>
        </p:grpSpPr>
        <p:sp>
          <p:nvSpPr>
            <p:cNvPr id="387" name="Google Shape;387;p35"/>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388" name="Google Shape;388;p35"/>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35"/>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PREDICTIVE</a:t>
            </a:r>
            <a:endParaRPr/>
          </a:p>
          <a:p>
            <a:pPr indent="0" lvl="0" marL="0" rtl="0" algn="l">
              <a:spcBef>
                <a:spcPts val="0"/>
              </a:spcBef>
              <a:spcAft>
                <a:spcPts val="0"/>
              </a:spcAft>
              <a:buNone/>
            </a:pPr>
            <a:r>
              <a:rPr lang="en"/>
              <a:t>ANALYSIS</a:t>
            </a:r>
            <a:endParaRPr/>
          </a:p>
        </p:txBody>
      </p:sp>
      <p:pic>
        <p:nvPicPr>
          <p:cNvPr id="390" name="Google Shape;390;p35"/>
          <p:cNvPicPr preferRelativeResize="0"/>
          <p:nvPr/>
        </p:nvPicPr>
        <p:blipFill>
          <a:blip r:embed="rId3">
            <a:alphaModFix/>
          </a:blip>
          <a:stretch>
            <a:fillRect/>
          </a:stretch>
        </p:blipFill>
        <p:spPr>
          <a:xfrm>
            <a:off x="8424000" y="4828682"/>
            <a:ext cx="669700" cy="213093"/>
          </a:xfrm>
          <a:prstGeom prst="rect">
            <a:avLst/>
          </a:prstGeom>
          <a:noFill/>
          <a:ln>
            <a:noFill/>
          </a:ln>
        </p:spPr>
      </p:pic>
      <p:pic>
        <p:nvPicPr>
          <p:cNvPr id="391" name="Google Shape;391;p35" title="Points scored"/>
          <p:cNvPicPr preferRelativeResize="0"/>
          <p:nvPr/>
        </p:nvPicPr>
        <p:blipFill>
          <a:blip r:embed="rId4">
            <a:alphaModFix/>
          </a:blip>
          <a:stretch>
            <a:fillRect/>
          </a:stretch>
        </p:blipFill>
        <p:spPr>
          <a:xfrm>
            <a:off x="2882501" y="1503149"/>
            <a:ext cx="5378160" cy="3325525"/>
          </a:xfrm>
          <a:prstGeom prst="rect">
            <a:avLst/>
          </a:prstGeom>
          <a:noFill/>
          <a:ln>
            <a:noFill/>
          </a:ln>
        </p:spPr>
      </p:pic>
      <p:sp>
        <p:nvSpPr>
          <p:cNvPr id="392" name="Google Shape;392;p35"/>
          <p:cNvSpPr txBox="1"/>
          <p:nvPr>
            <p:ph idx="4294967295" type="subTitle"/>
          </p:nvPr>
        </p:nvSpPr>
        <p:spPr>
          <a:xfrm flipH="1">
            <a:off x="-72998" y="1721725"/>
            <a:ext cx="31782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Based on our predictive analysis</a:t>
            </a:r>
            <a:endParaRPr sz="1400">
              <a:solidFill>
                <a:schemeClr val="lt1"/>
              </a:solidFill>
            </a:endParaRPr>
          </a:p>
          <a:p>
            <a:pPr indent="0" lvl="0" marL="0" rtl="0" algn="l">
              <a:spcBef>
                <a:spcPts val="1600"/>
              </a:spcBef>
              <a:spcAft>
                <a:spcPts val="0"/>
              </a:spcAft>
              <a:buNone/>
            </a:pPr>
            <a:r>
              <a:rPr lang="en" sz="1400">
                <a:solidFill>
                  <a:schemeClr val="lt1"/>
                </a:solidFill>
              </a:rPr>
              <a:t>Sales For Next 2 weeks: $152,055</a:t>
            </a:r>
            <a:endParaRPr sz="1400">
              <a:solidFill>
                <a:schemeClr val="lt1"/>
              </a:solidFill>
            </a:endParaRPr>
          </a:p>
          <a:p>
            <a:pPr indent="0" lvl="0" marL="0" rtl="0" algn="l">
              <a:spcBef>
                <a:spcPts val="1600"/>
              </a:spcBef>
              <a:spcAft>
                <a:spcPts val="0"/>
              </a:spcAft>
              <a:buNone/>
            </a:pPr>
            <a:r>
              <a:rPr lang="en" sz="1400">
                <a:solidFill>
                  <a:schemeClr val="lt1"/>
                </a:solidFill>
              </a:rPr>
              <a:t>Sales For Next Month: $154, 270</a:t>
            </a:r>
            <a:endParaRPr sz="1400">
              <a:solidFill>
                <a:schemeClr val="lt1"/>
              </a:solidFill>
            </a:endParaRPr>
          </a:p>
          <a:p>
            <a:pPr indent="0" lvl="0" marL="0" rtl="0" algn="l">
              <a:spcBef>
                <a:spcPts val="1600"/>
              </a:spcBef>
              <a:spcAft>
                <a:spcPts val="1600"/>
              </a:spcAft>
              <a:buNone/>
            </a:pPr>
            <a:r>
              <a:t/>
            </a:r>
            <a:endParaRPr sz="14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ctrTitle"/>
          </p:nvPr>
        </p:nvSpPr>
        <p:spPr>
          <a:xfrm flipH="1">
            <a:off x="1889225" y="25079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POST-CAMPAIGN </a:t>
            </a:r>
            <a:endParaRPr/>
          </a:p>
          <a:p>
            <a:pPr indent="0" lvl="0" marL="0" rtl="0" algn="l">
              <a:spcBef>
                <a:spcPts val="0"/>
              </a:spcBef>
              <a:spcAft>
                <a:spcPts val="0"/>
              </a:spcAft>
              <a:buNone/>
            </a:pPr>
            <a:r>
              <a:rPr lang="en"/>
              <a:t>INSIGHTS</a:t>
            </a:r>
            <a:endParaRPr/>
          </a:p>
        </p:txBody>
      </p:sp>
      <p:sp>
        <p:nvSpPr>
          <p:cNvPr id="398" name="Google Shape;398;p36"/>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solidFill>
                <a:schemeClr val="lt1"/>
              </a:solidFill>
            </a:endParaRPr>
          </a:p>
        </p:txBody>
      </p:sp>
      <p:cxnSp>
        <p:nvCxnSpPr>
          <p:cNvPr id="116" name="Google Shape;116;p19"/>
          <p:cNvCxnSpPr/>
          <p:nvPr/>
        </p:nvCxnSpPr>
        <p:spPr>
          <a:xfrm>
            <a:off x="5871225" y="2147250"/>
            <a:ext cx="0" cy="689100"/>
          </a:xfrm>
          <a:prstGeom prst="straightConnector1">
            <a:avLst/>
          </a:prstGeom>
          <a:noFill/>
          <a:ln cap="flat" cmpd="sng" w="19050">
            <a:solidFill>
              <a:schemeClr val="dk2"/>
            </a:solidFill>
            <a:prstDash val="solid"/>
            <a:round/>
            <a:headEnd len="med" w="med" type="none"/>
            <a:tailEnd len="med" w="med" type="none"/>
          </a:ln>
        </p:spPr>
      </p:cxnSp>
      <p:cxnSp>
        <p:nvCxnSpPr>
          <p:cNvPr id="117" name="Google Shape;117;p19"/>
          <p:cNvCxnSpPr/>
          <p:nvPr/>
        </p:nvCxnSpPr>
        <p:spPr>
          <a:xfrm>
            <a:off x="3249525" y="2147250"/>
            <a:ext cx="0" cy="689100"/>
          </a:xfrm>
          <a:prstGeom prst="straightConnector1">
            <a:avLst/>
          </a:prstGeom>
          <a:noFill/>
          <a:ln cap="flat" cmpd="sng" w="19050">
            <a:solidFill>
              <a:schemeClr val="dk2"/>
            </a:solidFill>
            <a:prstDash val="solid"/>
            <a:round/>
            <a:headEnd len="med" w="med" type="none"/>
            <a:tailEnd len="med" w="med" type="none"/>
          </a:ln>
        </p:spPr>
      </p:cxnSp>
      <p:sp>
        <p:nvSpPr>
          <p:cNvPr id="118" name="Google Shape;118;p19"/>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
              <a:t>PROJECT OVERVIEW</a:t>
            </a:r>
            <a:endParaRPr sz="900"/>
          </a:p>
        </p:txBody>
      </p:sp>
      <p:sp>
        <p:nvSpPr>
          <p:cNvPr id="119" name="Google Shape;119;p19"/>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
              <a:t>PRE-LAUNCH ANALYSIS</a:t>
            </a:r>
            <a:endParaRPr sz="900"/>
          </a:p>
        </p:txBody>
      </p:sp>
      <p:sp>
        <p:nvSpPr>
          <p:cNvPr id="120" name="Google Shape;120;p19"/>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
              <a:t>PRE-LAUNCH INSIGHTS</a:t>
            </a:r>
            <a:endParaRPr sz="900"/>
          </a:p>
        </p:txBody>
      </p:sp>
      <p:sp>
        <p:nvSpPr>
          <p:cNvPr id="121" name="Google Shape;121;p19"/>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Team Introductions, Purpose &amp; Goals</a:t>
            </a:r>
            <a:endParaRPr>
              <a:solidFill>
                <a:schemeClr val="accent1"/>
              </a:solidFill>
            </a:endParaRPr>
          </a:p>
        </p:txBody>
      </p:sp>
      <p:sp>
        <p:nvSpPr>
          <p:cNvPr id="122" name="Google Shape;122;p19"/>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Analysis to identify market and opportunities</a:t>
            </a:r>
            <a:endParaRPr>
              <a:solidFill>
                <a:schemeClr val="accent1"/>
              </a:solidFill>
            </a:endParaRPr>
          </a:p>
        </p:txBody>
      </p:sp>
      <p:sp>
        <p:nvSpPr>
          <p:cNvPr id="123" name="Google Shape;123;p19"/>
          <p:cNvSpPr txBox="1"/>
          <p:nvPr>
            <p:ph idx="15" type="title"/>
          </p:nvPr>
        </p:nvSpPr>
        <p:spPr>
          <a:xfrm>
            <a:off x="419761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24" name="Google Shape;124;p19"/>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Recommendations based on pre-launch analysis</a:t>
            </a:r>
            <a:endParaRPr>
              <a:solidFill>
                <a:schemeClr val="accent1"/>
              </a:solidFill>
            </a:endParaRPr>
          </a:p>
        </p:txBody>
      </p:sp>
      <p:sp>
        <p:nvSpPr>
          <p:cNvPr id="125" name="Google Shape;125;p19"/>
          <p:cNvSpPr txBox="1"/>
          <p:nvPr>
            <p:ph idx="16" type="title"/>
          </p:nvPr>
        </p:nvSpPr>
        <p:spPr>
          <a:xfrm>
            <a:off x="6872626"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26" name="Google Shape;126;p19"/>
          <p:cNvSpPr txBox="1"/>
          <p:nvPr>
            <p:ph idx="6" type="subTitle"/>
          </p:nvPr>
        </p:nvSpPr>
        <p:spPr>
          <a:xfrm>
            <a:off x="2286286" y="42079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Campaign performance &amp; key learnings</a:t>
            </a:r>
            <a:r>
              <a:rPr lang="en">
                <a:solidFill>
                  <a:schemeClr val="accent1"/>
                </a:solidFill>
              </a:rPr>
              <a:t> </a:t>
            </a:r>
            <a:endParaRPr>
              <a:solidFill>
                <a:schemeClr val="accent1"/>
              </a:solidFill>
            </a:endParaRPr>
          </a:p>
        </p:txBody>
      </p:sp>
      <p:sp>
        <p:nvSpPr>
          <p:cNvPr id="127" name="Google Shape;127;p19"/>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rPr lang="en" sz="900"/>
              <a:t>POST-CAMPAIGN ANALYSIS</a:t>
            </a:r>
            <a:endParaRPr sz="900"/>
          </a:p>
        </p:txBody>
      </p:sp>
      <p:sp>
        <p:nvSpPr>
          <p:cNvPr id="128" name="Google Shape;128;p19"/>
          <p:cNvSpPr txBox="1"/>
          <p:nvPr>
            <p:ph idx="17" type="title"/>
          </p:nvPr>
        </p:nvSpPr>
        <p:spPr>
          <a:xfrm>
            <a:off x="2879111"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129" name="Google Shape;129;p19"/>
          <p:cNvSpPr txBox="1"/>
          <p:nvPr>
            <p:ph idx="8" type="subTitle"/>
          </p:nvPr>
        </p:nvSpPr>
        <p:spPr>
          <a:xfrm>
            <a:off x="4892774" y="4171050"/>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Details discovered, recommendations moving forward</a:t>
            </a:r>
            <a:endParaRPr>
              <a:solidFill>
                <a:schemeClr val="accent1"/>
              </a:solidFill>
            </a:endParaRPr>
          </a:p>
        </p:txBody>
      </p:sp>
      <p:sp>
        <p:nvSpPr>
          <p:cNvPr id="130" name="Google Shape;130;p19"/>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rPr lang="en" sz="900"/>
              <a:t>POST-CAMPAIGN INSIGHTS</a:t>
            </a:r>
            <a:endParaRPr sz="900"/>
          </a:p>
        </p:txBody>
      </p:sp>
      <p:sp>
        <p:nvSpPr>
          <p:cNvPr id="131" name="Google Shape;131;p19"/>
          <p:cNvSpPr txBox="1"/>
          <p:nvPr>
            <p:ph idx="18" type="title"/>
          </p:nvPr>
        </p:nvSpPr>
        <p:spPr>
          <a:xfrm>
            <a:off x="5500879"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05</a:t>
            </a:r>
            <a:endParaRPr>
              <a:solidFill>
                <a:schemeClr val="lt1"/>
              </a:solidFill>
            </a:endParaRPr>
          </a:p>
        </p:txBody>
      </p:sp>
      <p:cxnSp>
        <p:nvCxnSpPr>
          <p:cNvPr id="132" name="Google Shape;132;p19"/>
          <p:cNvCxnSpPr/>
          <p:nvPr/>
        </p:nvCxnSpPr>
        <p:spPr>
          <a:xfrm>
            <a:off x="4572025" y="3518850"/>
            <a:ext cx="0" cy="689100"/>
          </a:xfrm>
          <a:prstGeom prst="straightConnector1">
            <a:avLst/>
          </a:prstGeom>
          <a:noFill/>
          <a:ln cap="flat" cmpd="sng" w="19050">
            <a:solidFill>
              <a:schemeClr val="dk2"/>
            </a:solidFill>
            <a:prstDash val="solid"/>
            <a:round/>
            <a:headEnd len="med" w="med" type="none"/>
            <a:tailEnd len="med" w="med" type="none"/>
          </a:ln>
        </p:spPr>
      </p:cxnSp>
      <p:pic>
        <p:nvPicPr>
          <p:cNvPr id="133" name="Google Shape;133;p19"/>
          <p:cNvPicPr preferRelativeResize="0"/>
          <p:nvPr/>
        </p:nvPicPr>
        <p:blipFill>
          <a:blip r:embed="rId3">
            <a:alphaModFix/>
          </a:blip>
          <a:stretch>
            <a:fillRect/>
          </a:stretch>
        </p:blipFill>
        <p:spPr>
          <a:xfrm>
            <a:off x="1631736" y="1757000"/>
            <a:ext cx="669689" cy="689100"/>
          </a:xfrm>
          <a:prstGeom prst="rect">
            <a:avLst/>
          </a:prstGeom>
          <a:noFill/>
          <a:ln>
            <a:noFill/>
          </a:ln>
        </p:spPr>
      </p:pic>
      <p:pic>
        <p:nvPicPr>
          <p:cNvPr id="134" name="Google Shape;134;p19"/>
          <p:cNvPicPr preferRelativeResize="0"/>
          <p:nvPr/>
        </p:nvPicPr>
        <p:blipFill>
          <a:blip r:embed="rId4">
            <a:alphaModFix/>
          </a:blip>
          <a:stretch>
            <a:fillRect/>
          </a:stretch>
        </p:blipFill>
        <p:spPr>
          <a:xfrm>
            <a:off x="1706550" y="1519388"/>
            <a:ext cx="748800" cy="926713"/>
          </a:xfrm>
          <a:prstGeom prst="rect">
            <a:avLst/>
          </a:prstGeom>
          <a:noFill/>
          <a:ln>
            <a:noFill/>
          </a:ln>
        </p:spPr>
      </p:pic>
      <p:pic>
        <p:nvPicPr>
          <p:cNvPr id="135" name="Google Shape;135;p19"/>
          <p:cNvPicPr preferRelativeResize="0"/>
          <p:nvPr/>
        </p:nvPicPr>
        <p:blipFill>
          <a:blip r:embed="rId3">
            <a:alphaModFix/>
          </a:blip>
          <a:stretch>
            <a:fillRect/>
          </a:stretch>
        </p:blipFill>
        <p:spPr>
          <a:xfrm>
            <a:off x="4225524" y="1757000"/>
            <a:ext cx="669689" cy="689100"/>
          </a:xfrm>
          <a:prstGeom prst="rect">
            <a:avLst/>
          </a:prstGeom>
          <a:noFill/>
          <a:ln>
            <a:noFill/>
          </a:ln>
        </p:spPr>
      </p:pic>
      <p:pic>
        <p:nvPicPr>
          <p:cNvPr id="136" name="Google Shape;136;p19"/>
          <p:cNvPicPr preferRelativeResize="0"/>
          <p:nvPr/>
        </p:nvPicPr>
        <p:blipFill>
          <a:blip r:embed="rId3">
            <a:alphaModFix/>
          </a:blip>
          <a:stretch>
            <a:fillRect/>
          </a:stretch>
        </p:blipFill>
        <p:spPr>
          <a:xfrm>
            <a:off x="6951736" y="1819425"/>
            <a:ext cx="669689" cy="689100"/>
          </a:xfrm>
          <a:prstGeom prst="rect">
            <a:avLst/>
          </a:prstGeom>
          <a:noFill/>
          <a:ln>
            <a:noFill/>
          </a:ln>
        </p:spPr>
      </p:pic>
      <p:pic>
        <p:nvPicPr>
          <p:cNvPr id="137" name="Google Shape;137;p19"/>
          <p:cNvPicPr preferRelativeResize="0"/>
          <p:nvPr/>
        </p:nvPicPr>
        <p:blipFill>
          <a:blip r:embed="rId3">
            <a:alphaModFix/>
          </a:blip>
          <a:stretch>
            <a:fillRect/>
          </a:stretch>
        </p:blipFill>
        <p:spPr>
          <a:xfrm>
            <a:off x="2973486" y="3193600"/>
            <a:ext cx="669689" cy="689100"/>
          </a:xfrm>
          <a:prstGeom prst="rect">
            <a:avLst/>
          </a:prstGeom>
          <a:noFill/>
          <a:ln>
            <a:noFill/>
          </a:ln>
        </p:spPr>
      </p:pic>
      <p:pic>
        <p:nvPicPr>
          <p:cNvPr id="138" name="Google Shape;138;p19"/>
          <p:cNvPicPr preferRelativeResize="0"/>
          <p:nvPr/>
        </p:nvPicPr>
        <p:blipFill>
          <a:blip r:embed="rId3">
            <a:alphaModFix/>
          </a:blip>
          <a:stretch>
            <a:fillRect/>
          </a:stretch>
        </p:blipFill>
        <p:spPr>
          <a:xfrm>
            <a:off x="5574674" y="3143600"/>
            <a:ext cx="669689" cy="689100"/>
          </a:xfrm>
          <a:prstGeom prst="rect">
            <a:avLst/>
          </a:prstGeom>
          <a:noFill/>
          <a:ln>
            <a:noFill/>
          </a:ln>
        </p:spPr>
      </p:pic>
      <p:pic>
        <p:nvPicPr>
          <p:cNvPr id="139" name="Google Shape;139;p19"/>
          <p:cNvPicPr preferRelativeResize="0"/>
          <p:nvPr/>
        </p:nvPicPr>
        <p:blipFill>
          <a:blip r:embed="rId4">
            <a:alphaModFix/>
          </a:blip>
          <a:stretch>
            <a:fillRect/>
          </a:stretch>
        </p:blipFill>
        <p:spPr>
          <a:xfrm>
            <a:off x="4329150" y="1519388"/>
            <a:ext cx="748800" cy="926713"/>
          </a:xfrm>
          <a:prstGeom prst="rect">
            <a:avLst/>
          </a:prstGeom>
          <a:noFill/>
          <a:ln>
            <a:noFill/>
          </a:ln>
        </p:spPr>
      </p:pic>
      <p:pic>
        <p:nvPicPr>
          <p:cNvPr id="140" name="Google Shape;140;p19"/>
          <p:cNvPicPr preferRelativeResize="0"/>
          <p:nvPr/>
        </p:nvPicPr>
        <p:blipFill>
          <a:blip r:embed="rId4">
            <a:alphaModFix/>
          </a:blip>
          <a:stretch>
            <a:fillRect/>
          </a:stretch>
        </p:blipFill>
        <p:spPr>
          <a:xfrm>
            <a:off x="6951750" y="1519388"/>
            <a:ext cx="748800" cy="926713"/>
          </a:xfrm>
          <a:prstGeom prst="rect">
            <a:avLst/>
          </a:prstGeom>
          <a:noFill/>
          <a:ln>
            <a:noFill/>
          </a:ln>
        </p:spPr>
      </p:pic>
      <p:pic>
        <p:nvPicPr>
          <p:cNvPr id="141" name="Google Shape;141;p19"/>
          <p:cNvPicPr preferRelativeResize="0"/>
          <p:nvPr/>
        </p:nvPicPr>
        <p:blipFill>
          <a:blip r:embed="rId4">
            <a:alphaModFix/>
          </a:blip>
          <a:stretch>
            <a:fillRect/>
          </a:stretch>
        </p:blipFill>
        <p:spPr>
          <a:xfrm>
            <a:off x="2978900" y="2918338"/>
            <a:ext cx="748800" cy="926713"/>
          </a:xfrm>
          <a:prstGeom prst="rect">
            <a:avLst/>
          </a:prstGeom>
          <a:noFill/>
          <a:ln>
            <a:noFill/>
          </a:ln>
        </p:spPr>
      </p:pic>
      <p:pic>
        <p:nvPicPr>
          <p:cNvPr id="142" name="Google Shape;142;p19"/>
          <p:cNvPicPr preferRelativeResize="0"/>
          <p:nvPr/>
        </p:nvPicPr>
        <p:blipFill>
          <a:blip r:embed="rId4">
            <a:alphaModFix/>
          </a:blip>
          <a:stretch>
            <a:fillRect/>
          </a:stretch>
        </p:blipFill>
        <p:spPr>
          <a:xfrm>
            <a:off x="5640337" y="2918338"/>
            <a:ext cx="748800" cy="926713"/>
          </a:xfrm>
          <a:prstGeom prst="rect">
            <a:avLst/>
          </a:prstGeom>
          <a:noFill/>
          <a:ln>
            <a:noFill/>
          </a:ln>
        </p:spPr>
      </p:pic>
      <p:sp>
        <p:nvSpPr>
          <p:cNvPr id="143" name="Google Shape;143;p19"/>
          <p:cNvSpPr txBox="1"/>
          <p:nvPr>
            <p:ph idx="15" type="title"/>
          </p:nvPr>
        </p:nvSpPr>
        <p:spPr>
          <a:xfrm>
            <a:off x="1592168" y="21472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solidFill>
                <a:schemeClr val="lt1"/>
              </a:solidFill>
            </a:endParaRPr>
          </a:p>
        </p:txBody>
      </p:sp>
      <p:sp>
        <p:nvSpPr>
          <p:cNvPr id="144" name="Google Shape;144;p19"/>
          <p:cNvSpPr txBox="1"/>
          <p:nvPr>
            <p:ph idx="15" type="title"/>
          </p:nvPr>
        </p:nvSpPr>
        <p:spPr>
          <a:xfrm>
            <a:off x="4224230" y="21518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45" name="Google Shape;145;p19"/>
          <p:cNvSpPr txBox="1"/>
          <p:nvPr>
            <p:ph idx="15" type="title"/>
          </p:nvPr>
        </p:nvSpPr>
        <p:spPr>
          <a:xfrm>
            <a:off x="6847218" y="21472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a:t>
            </a:r>
            <a:r>
              <a:rPr lang="en"/>
              <a:t>3</a:t>
            </a:r>
            <a:endParaRPr>
              <a:solidFill>
                <a:schemeClr val="lt1"/>
              </a:solidFill>
            </a:endParaRPr>
          </a:p>
        </p:txBody>
      </p:sp>
      <p:sp>
        <p:nvSpPr>
          <p:cNvPr id="146" name="Google Shape;146;p19"/>
          <p:cNvSpPr txBox="1"/>
          <p:nvPr>
            <p:ph idx="15" type="title"/>
          </p:nvPr>
        </p:nvSpPr>
        <p:spPr>
          <a:xfrm>
            <a:off x="2883830" y="35188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a:t>
            </a:r>
            <a:r>
              <a:rPr lang="en"/>
              <a:t>4</a:t>
            </a:r>
            <a:endParaRPr>
              <a:solidFill>
                <a:schemeClr val="lt1"/>
              </a:solidFill>
            </a:endParaRPr>
          </a:p>
        </p:txBody>
      </p:sp>
      <p:sp>
        <p:nvSpPr>
          <p:cNvPr id="147" name="Google Shape;147;p19"/>
          <p:cNvSpPr txBox="1"/>
          <p:nvPr>
            <p:ph idx="15" type="title"/>
          </p:nvPr>
        </p:nvSpPr>
        <p:spPr>
          <a:xfrm>
            <a:off x="5533699" y="35188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a:t>
            </a:r>
            <a:r>
              <a:rPr lang="en"/>
              <a:t>5</a:t>
            </a:r>
            <a:endParaRPr>
              <a:solidFill>
                <a:schemeClr val="lt1"/>
              </a:solidFill>
            </a:endParaRPr>
          </a:p>
        </p:txBody>
      </p:sp>
      <p:pic>
        <p:nvPicPr>
          <p:cNvPr id="148" name="Google Shape;148;p19"/>
          <p:cNvPicPr preferRelativeResize="0"/>
          <p:nvPr/>
        </p:nvPicPr>
        <p:blipFill>
          <a:blip r:embed="rId5">
            <a:alphaModFix/>
          </a:blip>
          <a:stretch>
            <a:fillRect/>
          </a:stretch>
        </p:blipFill>
        <p:spPr>
          <a:xfrm>
            <a:off x="8424000" y="4828682"/>
            <a:ext cx="669700" cy="2130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7"/>
          <p:cNvSpPr txBox="1"/>
          <p:nvPr>
            <p:ph type="ctrTitle"/>
          </p:nvPr>
        </p:nvSpPr>
        <p:spPr>
          <a:xfrm>
            <a:off x="2977950" y="37800"/>
            <a:ext cx="34026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How did our Partners do?</a:t>
            </a:r>
            <a:endParaRPr sz="1700"/>
          </a:p>
        </p:txBody>
      </p:sp>
      <p:pic>
        <p:nvPicPr>
          <p:cNvPr id="404" name="Google Shape;404;p37"/>
          <p:cNvPicPr preferRelativeResize="0"/>
          <p:nvPr/>
        </p:nvPicPr>
        <p:blipFill>
          <a:blip r:embed="rId3">
            <a:alphaModFix/>
          </a:blip>
          <a:stretch>
            <a:fillRect/>
          </a:stretch>
        </p:blipFill>
        <p:spPr>
          <a:xfrm>
            <a:off x="4156325" y="3695122"/>
            <a:ext cx="1219550" cy="585374"/>
          </a:xfrm>
          <a:prstGeom prst="rect">
            <a:avLst/>
          </a:prstGeom>
          <a:noFill/>
          <a:ln>
            <a:noFill/>
          </a:ln>
        </p:spPr>
      </p:pic>
      <p:pic>
        <p:nvPicPr>
          <p:cNvPr id="405" name="Google Shape;405;p37"/>
          <p:cNvPicPr preferRelativeResize="0"/>
          <p:nvPr/>
        </p:nvPicPr>
        <p:blipFill>
          <a:blip r:embed="rId4">
            <a:alphaModFix/>
          </a:blip>
          <a:stretch>
            <a:fillRect/>
          </a:stretch>
        </p:blipFill>
        <p:spPr>
          <a:xfrm>
            <a:off x="438388" y="1180987"/>
            <a:ext cx="1619020" cy="809500"/>
          </a:xfrm>
          <a:prstGeom prst="rect">
            <a:avLst/>
          </a:prstGeom>
          <a:noFill/>
          <a:ln>
            <a:noFill/>
          </a:ln>
        </p:spPr>
      </p:pic>
      <p:pic>
        <p:nvPicPr>
          <p:cNvPr id="406" name="Google Shape;406;p37"/>
          <p:cNvPicPr preferRelativeResize="0"/>
          <p:nvPr/>
        </p:nvPicPr>
        <p:blipFill>
          <a:blip r:embed="rId5">
            <a:alphaModFix/>
          </a:blip>
          <a:stretch>
            <a:fillRect/>
          </a:stretch>
        </p:blipFill>
        <p:spPr>
          <a:xfrm>
            <a:off x="3941300" y="1987125"/>
            <a:ext cx="1431675" cy="1073798"/>
          </a:xfrm>
          <a:prstGeom prst="rect">
            <a:avLst/>
          </a:prstGeom>
          <a:noFill/>
          <a:ln>
            <a:noFill/>
          </a:ln>
        </p:spPr>
      </p:pic>
      <p:pic>
        <p:nvPicPr>
          <p:cNvPr id="407" name="Google Shape;407;p37"/>
          <p:cNvPicPr preferRelativeResize="0"/>
          <p:nvPr/>
        </p:nvPicPr>
        <p:blipFill>
          <a:blip r:embed="rId6">
            <a:alphaModFix/>
          </a:blip>
          <a:stretch>
            <a:fillRect/>
          </a:stretch>
        </p:blipFill>
        <p:spPr>
          <a:xfrm>
            <a:off x="7010189" y="3478050"/>
            <a:ext cx="1593094" cy="644700"/>
          </a:xfrm>
          <a:prstGeom prst="rect">
            <a:avLst/>
          </a:prstGeom>
          <a:noFill/>
          <a:ln>
            <a:noFill/>
          </a:ln>
        </p:spPr>
      </p:pic>
      <p:sp>
        <p:nvSpPr>
          <p:cNvPr id="408" name="Google Shape;408;p37"/>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1280px-Google_2015_logo.svg.png</a:t>
            </a:r>
            <a:endParaRPr/>
          </a:p>
        </p:txBody>
      </p:sp>
      <p:pic>
        <p:nvPicPr>
          <p:cNvPr id="409" name="Google Shape;409;p37"/>
          <p:cNvPicPr preferRelativeResize="0"/>
          <p:nvPr/>
        </p:nvPicPr>
        <p:blipFill>
          <a:blip r:embed="rId8">
            <a:alphaModFix/>
          </a:blip>
          <a:stretch>
            <a:fillRect/>
          </a:stretch>
        </p:blipFill>
        <p:spPr>
          <a:xfrm>
            <a:off x="3802850" y="1004975"/>
            <a:ext cx="1484547" cy="502200"/>
          </a:xfrm>
          <a:prstGeom prst="rect">
            <a:avLst/>
          </a:prstGeom>
          <a:noFill/>
          <a:ln>
            <a:noFill/>
          </a:ln>
        </p:spPr>
      </p:pic>
      <p:pic>
        <p:nvPicPr>
          <p:cNvPr id="410" name="Google Shape;410;p37"/>
          <p:cNvPicPr preferRelativeResize="0"/>
          <p:nvPr/>
        </p:nvPicPr>
        <p:blipFill>
          <a:blip r:embed="rId9">
            <a:alphaModFix/>
          </a:blip>
          <a:stretch>
            <a:fillRect/>
          </a:stretch>
        </p:blipFill>
        <p:spPr>
          <a:xfrm>
            <a:off x="6997225" y="1468072"/>
            <a:ext cx="1619026" cy="910702"/>
          </a:xfrm>
          <a:prstGeom prst="rect">
            <a:avLst/>
          </a:prstGeom>
          <a:noFill/>
          <a:ln>
            <a:noFill/>
          </a:ln>
        </p:spPr>
      </p:pic>
      <p:cxnSp>
        <p:nvCxnSpPr>
          <p:cNvPr id="411" name="Google Shape;411;p37"/>
          <p:cNvCxnSpPr/>
          <p:nvPr/>
        </p:nvCxnSpPr>
        <p:spPr>
          <a:xfrm>
            <a:off x="8900" y="525025"/>
            <a:ext cx="9165900" cy="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37"/>
          <p:cNvCxnSpPr/>
          <p:nvPr/>
        </p:nvCxnSpPr>
        <p:spPr>
          <a:xfrm flipH="1">
            <a:off x="3000000" y="525025"/>
            <a:ext cx="17700" cy="462750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37"/>
          <p:cNvCxnSpPr/>
          <p:nvPr/>
        </p:nvCxnSpPr>
        <p:spPr>
          <a:xfrm flipH="1">
            <a:off x="6296575" y="525025"/>
            <a:ext cx="17700" cy="4627500"/>
          </a:xfrm>
          <a:prstGeom prst="straightConnector1">
            <a:avLst/>
          </a:prstGeom>
          <a:noFill/>
          <a:ln cap="flat" cmpd="sng" w="9525">
            <a:solidFill>
              <a:schemeClr val="dk2"/>
            </a:solidFill>
            <a:prstDash val="solid"/>
            <a:round/>
            <a:headEnd len="med" w="med" type="none"/>
            <a:tailEnd len="med" w="med" type="none"/>
          </a:ln>
        </p:spPr>
      </p:cxnSp>
      <p:sp>
        <p:nvSpPr>
          <p:cNvPr id="414" name="Google Shape;414;p37"/>
          <p:cNvSpPr txBox="1"/>
          <p:nvPr/>
        </p:nvSpPr>
        <p:spPr>
          <a:xfrm>
            <a:off x="683450" y="579525"/>
            <a:ext cx="1128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Nunito Sans ExtraBold"/>
                <a:ea typeface="Nunito Sans ExtraBold"/>
                <a:cs typeface="Nunito Sans ExtraBold"/>
                <a:sym typeface="Nunito Sans ExtraBold"/>
              </a:rPr>
              <a:t>Poor </a:t>
            </a:r>
            <a:endParaRPr sz="1700">
              <a:solidFill>
                <a:schemeClr val="dk1"/>
              </a:solidFill>
              <a:latin typeface="Nunito Sans ExtraBold"/>
              <a:ea typeface="Nunito Sans ExtraBold"/>
              <a:cs typeface="Nunito Sans ExtraBold"/>
              <a:sym typeface="Nunito Sans ExtraBold"/>
            </a:endParaRPr>
          </a:p>
          <a:p>
            <a:pPr indent="0" lvl="0" marL="0" rtl="0" algn="l">
              <a:spcBef>
                <a:spcPts val="0"/>
              </a:spcBef>
              <a:spcAft>
                <a:spcPts val="0"/>
              </a:spcAft>
              <a:buNone/>
            </a:pPr>
            <a:r>
              <a:t/>
            </a:r>
            <a:endParaRPr/>
          </a:p>
        </p:txBody>
      </p:sp>
      <p:sp>
        <p:nvSpPr>
          <p:cNvPr id="415" name="Google Shape;415;p37"/>
          <p:cNvSpPr txBox="1"/>
          <p:nvPr/>
        </p:nvSpPr>
        <p:spPr>
          <a:xfrm>
            <a:off x="3105238" y="579525"/>
            <a:ext cx="31038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Nunito Sans ExtraBold"/>
                <a:ea typeface="Nunito Sans ExtraBold"/>
                <a:cs typeface="Nunito Sans ExtraBold"/>
                <a:sym typeface="Nunito Sans ExtraBold"/>
              </a:rPr>
              <a:t>Scope for Improvement</a:t>
            </a:r>
            <a:r>
              <a:rPr lang="en" sz="1700">
                <a:solidFill>
                  <a:schemeClr val="dk1"/>
                </a:solidFill>
                <a:latin typeface="Nunito Sans ExtraBold"/>
                <a:ea typeface="Nunito Sans ExtraBold"/>
                <a:cs typeface="Nunito Sans ExtraBold"/>
                <a:sym typeface="Nunito Sans ExtraBold"/>
              </a:rPr>
              <a:t> </a:t>
            </a:r>
            <a:endParaRPr sz="1700">
              <a:solidFill>
                <a:schemeClr val="dk1"/>
              </a:solidFill>
              <a:latin typeface="Nunito Sans ExtraBold"/>
              <a:ea typeface="Nunito Sans ExtraBold"/>
              <a:cs typeface="Nunito Sans ExtraBold"/>
              <a:sym typeface="Nunito Sans ExtraBold"/>
            </a:endParaRPr>
          </a:p>
          <a:p>
            <a:pPr indent="0" lvl="0" marL="0" rtl="0" algn="l">
              <a:spcBef>
                <a:spcPts val="0"/>
              </a:spcBef>
              <a:spcAft>
                <a:spcPts val="0"/>
              </a:spcAft>
              <a:buNone/>
            </a:pPr>
            <a:r>
              <a:t/>
            </a:r>
            <a:endParaRPr/>
          </a:p>
        </p:txBody>
      </p:sp>
      <p:sp>
        <p:nvSpPr>
          <p:cNvPr id="416" name="Google Shape;416;p37"/>
          <p:cNvSpPr txBox="1"/>
          <p:nvPr/>
        </p:nvSpPr>
        <p:spPr>
          <a:xfrm>
            <a:off x="7277888" y="579525"/>
            <a:ext cx="1128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Nunito Sans ExtraBold"/>
                <a:ea typeface="Nunito Sans ExtraBold"/>
                <a:cs typeface="Nunito Sans ExtraBold"/>
                <a:sym typeface="Nunito Sans ExtraBold"/>
              </a:rPr>
              <a:t>Best</a:t>
            </a:r>
            <a:r>
              <a:rPr lang="en" sz="1700">
                <a:solidFill>
                  <a:schemeClr val="dk1"/>
                </a:solidFill>
                <a:latin typeface="Nunito Sans ExtraBold"/>
                <a:ea typeface="Nunito Sans ExtraBold"/>
                <a:cs typeface="Nunito Sans ExtraBold"/>
                <a:sym typeface="Nunito Sans ExtraBold"/>
              </a:rPr>
              <a:t> </a:t>
            </a:r>
            <a:endParaRPr sz="1700">
              <a:solidFill>
                <a:schemeClr val="dk1"/>
              </a:solidFill>
              <a:latin typeface="Nunito Sans ExtraBold"/>
              <a:ea typeface="Nunito Sans ExtraBold"/>
              <a:cs typeface="Nunito Sans ExtraBold"/>
              <a:sym typeface="Nunito Sans ExtraBold"/>
            </a:endParaRPr>
          </a:p>
          <a:p>
            <a:pPr indent="0" lvl="0" marL="0" rtl="0" algn="l">
              <a:spcBef>
                <a:spcPts val="0"/>
              </a:spcBef>
              <a:spcAft>
                <a:spcPts val="0"/>
              </a:spcAft>
              <a:buNone/>
            </a:pPr>
            <a:r>
              <a:t/>
            </a:r>
            <a:endParaRPr/>
          </a:p>
        </p:txBody>
      </p:sp>
      <p:sp>
        <p:nvSpPr>
          <p:cNvPr id="417" name="Google Shape;417;p37"/>
          <p:cNvSpPr txBox="1"/>
          <p:nvPr/>
        </p:nvSpPr>
        <p:spPr>
          <a:xfrm>
            <a:off x="8900" y="1773075"/>
            <a:ext cx="2969100" cy="1262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Expensive</a:t>
            </a:r>
            <a:r>
              <a:rPr lang="en" sz="1000">
                <a:solidFill>
                  <a:schemeClr val="dk1"/>
                </a:solidFill>
                <a:latin typeface="Nunito Sans ExtraBold"/>
                <a:ea typeface="Nunito Sans ExtraBold"/>
                <a:cs typeface="Nunito Sans ExtraBold"/>
                <a:sym typeface="Nunito Sans ExtraBold"/>
              </a:rPr>
              <a:t> High Impact Ads (Only)</a:t>
            </a:r>
            <a:endParaRPr sz="1000">
              <a:solidFill>
                <a:schemeClr val="dk1"/>
              </a:solidFill>
              <a:latin typeface="Nunito Sans ExtraBold"/>
              <a:ea typeface="Nunito Sans ExtraBold"/>
              <a:cs typeface="Nunito Sans ExtraBold"/>
              <a:sym typeface="Nunito Sans ExtraBold"/>
            </a:endParaRPr>
          </a:p>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Lowest Sales </a:t>
            </a:r>
            <a:endParaRPr sz="1000">
              <a:solidFill>
                <a:schemeClr val="dk1"/>
              </a:solidFill>
              <a:latin typeface="Nunito Sans ExtraBold"/>
              <a:ea typeface="Nunito Sans ExtraBold"/>
              <a:cs typeface="Nunito Sans ExtraBold"/>
              <a:sym typeface="Nunito Sans ExtraBold"/>
            </a:endParaRPr>
          </a:p>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Can shift focus towards print media from online content </a:t>
            </a:r>
            <a:endParaRPr sz="1000">
              <a:solidFill>
                <a:schemeClr val="dk1"/>
              </a:solidFill>
              <a:latin typeface="Nunito Sans ExtraBold"/>
              <a:ea typeface="Nunito Sans ExtraBold"/>
              <a:cs typeface="Nunito Sans ExtraBold"/>
              <a:sym typeface="Nunito Sans ExtraBold"/>
            </a:endParaRPr>
          </a:p>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Collaborate with swimming and basketball athletes. </a:t>
            </a:r>
            <a:endParaRPr sz="1000">
              <a:solidFill>
                <a:schemeClr val="dk1"/>
              </a:solidFill>
              <a:latin typeface="Nunito Sans ExtraBold"/>
              <a:ea typeface="Nunito Sans ExtraBold"/>
              <a:cs typeface="Nunito Sans ExtraBold"/>
              <a:sym typeface="Nunito Sans ExtraBold"/>
            </a:endParaRPr>
          </a:p>
          <a:p>
            <a:pPr indent="0" lvl="0" marL="457200" rtl="0" algn="l">
              <a:spcBef>
                <a:spcPts val="0"/>
              </a:spcBef>
              <a:spcAft>
                <a:spcPts val="0"/>
              </a:spcAft>
              <a:buNone/>
            </a:pPr>
            <a:r>
              <a:t/>
            </a:r>
            <a:endParaRPr sz="1000">
              <a:solidFill>
                <a:schemeClr val="dk1"/>
              </a:solidFill>
              <a:latin typeface="Nunito Sans ExtraBold"/>
              <a:ea typeface="Nunito Sans ExtraBold"/>
              <a:cs typeface="Nunito Sans ExtraBold"/>
              <a:sym typeface="Nunito Sans ExtraBold"/>
            </a:endParaRPr>
          </a:p>
        </p:txBody>
      </p:sp>
      <p:sp>
        <p:nvSpPr>
          <p:cNvPr id="418" name="Google Shape;418;p37"/>
          <p:cNvSpPr txBox="1"/>
          <p:nvPr/>
        </p:nvSpPr>
        <p:spPr>
          <a:xfrm>
            <a:off x="3053300" y="1369325"/>
            <a:ext cx="3501000" cy="10158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Nunito Sans ExtraBold"/>
              <a:buChar char="●"/>
            </a:pPr>
            <a:r>
              <a:rPr lang="en" sz="900">
                <a:solidFill>
                  <a:schemeClr val="dk1"/>
                </a:solidFill>
                <a:latin typeface="Nunito Sans ExtraBold"/>
                <a:ea typeface="Nunito Sans ExtraBold"/>
                <a:cs typeface="Nunito Sans ExtraBold"/>
                <a:sym typeface="Nunito Sans ExtraBold"/>
              </a:rPr>
              <a:t>Ranked 2nd in engagement </a:t>
            </a:r>
            <a:endParaRPr sz="900">
              <a:solidFill>
                <a:schemeClr val="dk1"/>
              </a:solidFill>
              <a:latin typeface="Nunito Sans ExtraBold"/>
              <a:ea typeface="Nunito Sans ExtraBold"/>
              <a:cs typeface="Nunito Sans ExtraBold"/>
              <a:sym typeface="Nunito Sans ExtraBold"/>
            </a:endParaRPr>
          </a:p>
          <a:p>
            <a:pPr indent="-285750" lvl="0" marL="457200" rtl="0" algn="l">
              <a:spcBef>
                <a:spcPts val="0"/>
              </a:spcBef>
              <a:spcAft>
                <a:spcPts val="0"/>
              </a:spcAft>
              <a:buClr>
                <a:schemeClr val="dk1"/>
              </a:buClr>
              <a:buSzPts val="900"/>
              <a:buFont typeface="Nunito Sans ExtraBold"/>
              <a:buChar char="●"/>
            </a:pPr>
            <a:r>
              <a:rPr lang="en" sz="900">
                <a:solidFill>
                  <a:schemeClr val="dk1"/>
                </a:solidFill>
                <a:latin typeface="Nunito Sans ExtraBold"/>
                <a:ea typeface="Nunito Sans ExtraBold"/>
                <a:cs typeface="Nunito Sans ExtraBold"/>
                <a:sym typeface="Nunito Sans ExtraBold"/>
              </a:rPr>
              <a:t>Sales can be improved </a:t>
            </a:r>
            <a:endParaRPr sz="900">
              <a:solidFill>
                <a:schemeClr val="dk1"/>
              </a:solidFill>
              <a:latin typeface="Nunito Sans ExtraBold"/>
              <a:ea typeface="Nunito Sans ExtraBold"/>
              <a:cs typeface="Nunito Sans ExtraBold"/>
              <a:sym typeface="Nunito Sans ExtraBold"/>
            </a:endParaRPr>
          </a:p>
          <a:p>
            <a:pPr indent="-285750" lvl="0" marL="457200" rtl="0" algn="l">
              <a:spcBef>
                <a:spcPts val="0"/>
              </a:spcBef>
              <a:spcAft>
                <a:spcPts val="0"/>
              </a:spcAft>
              <a:buClr>
                <a:schemeClr val="dk1"/>
              </a:buClr>
              <a:buSzPts val="900"/>
              <a:buFont typeface="Nunito Sans ExtraBold"/>
              <a:buChar char="●"/>
            </a:pPr>
            <a:r>
              <a:rPr lang="en" sz="900">
                <a:solidFill>
                  <a:schemeClr val="dk1"/>
                </a:solidFill>
                <a:latin typeface="Nunito Sans ExtraBold"/>
                <a:ea typeface="Nunito Sans ExtraBold"/>
                <a:cs typeface="Nunito Sans ExtraBold"/>
                <a:sym typeface="Nunito Sans ExtraBold"/>
              </a:rPr>
              <a:t>Utilize this channel to drive sales from distributor network</a:t>
            </a:r>
            <a:endParaRPr sz="900">
              <a:solidFill>
                <a:schemeClr val="dk1"/>
              </a:solidFill>
              <a:latin typeface="Nunito Sans ExtraBold"/>
              <a:ea typeface="Nunito Sans ExtraBold"/>
              <a:cs typeface="Nunito Sans ExtraBold"/>
              <a:sym typeface="Nunito Sans ExtraBold"/>
            </a:endParaRPr>
          </a:p>
          <a:p>
            <a:pPr indent="-285750" lvl="0" marL="457200" rtl="0" algn="l">
              <a:spcBef>
                <a:spcPts val="0"/>
              </a:spcBef>
              <a:spcAft>
                <a:spcPts val="0"/>
              </a:spcAft>
              <a:buClr>
                <a:schemeClr val="dk1"/>
              </a:buClr>
              <a:buSzPts val="900"/>
              <a:buFont typeface="Nunito Sans ExtraBold"/>
              <a:buChar char="●"/>
            </a:pPr>
            <a:r>
              <a:rPr lang="en" sz="900">
                <a:solidFill>
                  <a:schemeClr val="dk1"/>
                </a:solidFill>
                <a:latin typeface="Nunito Sans ExtraBold"/>
                <a:ea typeface="Nunito Sans ExtraBold"/>
                <a:cs typeface="Nunito Sans ExtraBold"/>
                <a:sym typeface="Nunito Sans ExtraBold"/>
              </a:rPr>
              <a:t>Focus more on the target profile, work with Google to improve targeted advertising</a:t>
            </a:r>
            <a:endParaRPr sz="900">
              <a:solidFill>
                <a:schemeClr val="dk1"/>
              </a:solidFill>
              <a:latin typeface="Nunito Sans ExtraBold"/>
              <a:ea typeface="Nunito Sans ExtraBold"/>
              <a:cs typeface="Nunito Sans ExtraBold"/>
              <a:sym typeface="Nunito Sans ExtraBold"/>
            </a:endParaRPr>
          </a:p>
        </p:txBody>
      </p:sp>
      <p:sp>
        <p:nvSpPr>
          <p:cNvPr id="419" name="Google Shape;419;p37"/>
          <p:cNvSpPr txBox="1"/>
          <p:nvPr/>
        </p:nvSpPr>
        <p:spPr>
          <a:xfrm>
            <a:off x="2977950" y="2740825"/>
            <a:ext cx="3576300" cy="954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E-commerce giant, more sales can be expected</a:t>
            </a:r>
            <a:r>
              <a:rPr lang="en" sz="1000">
                <a:solidFill>
                  <a:schemeClr val="dk1"/>
                </a:solidFill>
                <a:latin typeface="Nunito Sans ExtraBold"/>
                <a:ea typeface="Nunito Sans ExtraBold"/>
                <a:cs typeface="Nunito Sans ExtraBold"/>
                <a:sym typeface="Nunito Sans ExtraBold"/>
              </a:rPr>
              <a:t> </a:t>
            </a:r>
            <a:endParaRPr sz="1000">
              <a:solidFill>
                <a:schemeClr val="dk1"/>
              </a:solidFill>
              <a:latin typeface="Nunito Sans ExtraBold"/>
              <a:ea typeface="Nunito Sans ExtraBold"/>
              <a:cs typeface="Nunito Sans ExtraBold"/>
              <a:sym typeface="Nunito Sans ExtraBold"/>
            </a:endParaRPr>
          </a:p>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CPC/CPTSA costs can be lowered </a:t>
            </a:r>
            <a:endParaRPr sz="1000">
              <a:solidFill>
                <a:schemeClr val="dk1"/>
              </a:solidFill>
              <a:latin typeface="Nunito Sans ExtraBold"/>
              <a:ea typeface="Nunito Sans ExtraBold"/>
              <a:cs typeface="Nunito Sans ExtraBold"/>
              <a:sym typeface="Nunito Sans ExtraBold"/>
            </a:endParaRPr>
          </a:p>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Run ads on social and search channels</a:t>
            </a:r>
            <a:endParaRPr sz="1000">
              <a:solidFill>
                <a:schemeClr val="dk1"/>
              </a:solidFill>
              <a:latin typeface="Nunito Sans ExtraBold"/>
              <a:ea typeface="Nunito Sans ExtraBold"/>
              <a:cs typeface="Nunito Sans ExtraBold"/>
              <a:sym typeface="Nunito Sans ExtraBold"/>
            </a:endParaRPr>
          </a:p>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Target customer is likely to own a pet, shopping recommendations can be tailored. </a:t>
            </a:r>
            <a:endParaRPr sz="1000">
              <a:solidFill>
                <a:schemeClr val="dk1"/>
              </a:solidFill>
              <a:latin typeface="Nunito Sans ExtraBold"/>
              <a:ea typeface="Nunito Sans ExtraBold"/>
              <a:cs typeface="Nunito Sans ExtraBold"/>
              <a:sym typeface="Nunito Sans ExtraBold"/>
            </a:endParaRPr>
          </a:p>
        </p:txBody>
      </p:sp>
      <p:sp>
        <p:nvSpPr>
          <p:cNvPr id="420" name="Google Shape;420;p37"/>
          <p:cNvSpPr txBox="1"/>
          <p:nvPr/>
        </p:nvSpPr>
        <p:spPr>
          <a:xfrm>
            <a:off x="6629600" y="2367675"/>
            <a:ext cx="2514300" cy="4926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No </a:t>
            </a:r>
            <a:r>
              <a:rPr lang="en" sz="1000">
                <a:solidFill>
                  <a:schemeClr val="dk1"/>
                </a:solidFill>
                <a:latin typeface="Nunito Sans ExtraBold"/>
                <a:ea typeface="Nunito Sans ExtraBold"/>
                <a:cs typeface="Nunito Sans ExtraBold"/>
                <a:sym typeface="Nunito Sans ExtraBold"/>
              </a:rPr>
              <a:t>specific</a:t>
            </a:r>
            <a:r>
              <a:rPr lang="en" sz="1000">
                <a:solidFill>
                  <a:schemeClr val="dk1"/>
                </a:solidFill>
                <a:latin typeface="Nunito Sans ExtraBold"/>
                <a:ea typeface="Nunito Sans ExtraBold"/>
                <a:cs typeface="Nunito Sans ExtraBold"/>
                <a:sym typeface="Nunito Sans ExtraBold"/>
              </a:rPr>
              <a:t> recommendations</a:t>
            </a:r>
            <a:endParaRPr sz="1000">
              <a:solidFill>
                <a:schemeClr val="dk1"/>
              </a:solidFill>
              <a:latin typeface="Nunito Sans ExtraBold"/>
              <a:ea typeface="Nunito Sans ExtraBold"/>
              <a:cs typeface="Nunito Sans ExtraBold"/>
              <a:sym typeface="Nunito Sans ExtraBold"/>
            </a:endParaRPr>
          </a:p>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Top performers </a:t>
            </a:r>
            <a:endParaRPr sz="1000">
              <a:solidFill>
                <a:schemeClr val="dk1"/>
              </a:solidFill>
              <a:latin typeface="Nunito Sans ExtraBold"/>
              <a:ea typeface="Nunito Sans ExtraBold"/>
              <a:cs typeface="Nunito Sans ExtraBold"/>
              <a:sym typeface="Nunito Sans ExtraBold"/>
            </a:endParaRPr>
          </a:p>
        </p:txBody>
      </p:sp>
      <p:sp>
        <p:nvSpPr>
          <p:cNvPr id="421" name="Google Shape;421;p37"/>
          <p:cNvSpPr txBox="1"/>
          <p:nvPr/>
        </p:nvSpPr>
        <p:spPr>
          <a:xfrm>
            <a:off x="3052750" y="4280500"/>
            <a:ext cx="3261600" cy="954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Target customer is most likely not watching this channel. </a:t>
            </a:r>
            <a:endParaRPr sz="1000">
              <a:solidFill>
                <a:schemeClr val="dk1"/>
              </a:solidFill>
              <a:latin typeface="Nunito Sans ExtraBold"/>
              <a:ea typeface="Nunito Sans ExtraBold"/>
              <a:cs typeface="Nunito Sans ExtraBold"/>
              <a:sym typeface="Nunito Sans ExtraBold"/>
            </a:endParaRPr>
          </a:p>
          <a:p>
            <a:pPr indent="-292100" lvl="0" marL="457200" rtl="0" algn="l">
              <a:spcBef>
                <a:spcPts val="0"/>
              </a:spcBef>
              <a:spcAft>
                <a:spcPts val="0"/>
              </a:spcAft>
              <a:buClr>
                <a:schemeClr val="dk1"/>
              </a:buClr>
              <a:buSzPts val="1000"/>
              <a:buFont typeface="Nunito Sans ExtraBold"/>
              <a:buChar char="●"/>
            </a:pPr>
            <a:r>
              <a:rPr lang="en" sz="1000">
                <a:solidFill>
                  <a:schemeClr val="dk1"/>
                </a:solidFill>
                <a:latin typeface="Nunito Sans ExtraBold"/>
                <a:ea typeface="Nunito Sans ExtraBold"/>
                <a:cs typeface="Nunito Sans ExtraBold"/>
                <a:sym typeface="Nunito Sans ExtraBold"/>
              </a:rPr>
              <a:t>Highly expensive, can focus more on the tech product </a:t>
            </a:r>
            <a:r>
              <a:rPr lang="en" sz="1000">
                <a:solidFill>
                  <a:schemeClr val="dk1"/>
                </a:solidFill>
                <a:latin typeface="Nunito Sans ExtraBold"/>
                <a:ea typeface="Nunito Sans ExtraBold"/>
                <a:cs typeface="Nunito Sans ExtraBold"/>
                <a:sym typeface="Nunito Sans ExtraBold"/>
              </a:rPr>
              <a:t>review</a:t>
            </a:r>
            <a:r>
              <a:rPr lang="en" sz="1000">
                <a:solidFill>
                  <a:schemeClr val="dk1"/>
                </a:solidFill>
                <a:latin typeface="Nunito Sans ExtraBold"/>
                <a:ea typeface="Nunito Sans ExtraBold"/>
                <a:cs typeface="Nunito Sans ExtraBold"/>
                <a:sym typeface="Nunito Sans ExtraBold"/>
              </a:rPr>
              <a:t> website or entertainment section of CNN</a:t>
            </a:r>
            <a:endParaRPr sz="1000">
              <a:solidFill>
                <a:schemeClr val="dk1"/>
              </a:solidFill>
              <a:latin typeface="Nunito Sans ExtraBold"/>
              <a:ea typeface="Nunito Sans ExtraBold"/>
              <a:cs typeface="Nunito Sans ExtraBold"/>
              <a:sym typeface="Nunito Sans ExtraBold"/>
            </a:endParaRPr>
          </a:p>
        </p:txBody>
      </p:sp>
      <p:pic>
        <p:nvPicPr>
          <p:cNvPr id="422" name="Google Shape;422;p37"/>
          <p:cNvPicPr preferRelativeResize="0"/>
          <p:nvPr/>
        </p:nvPicPr>
        <p:blipFill>
          <a:blip r:embed="rId10">
            <a:alphaModFix/>
          </a:blip>
          <a:stretch>
            <a:fillRect/>
          </a:stretch>
        </p:blipFill>
        <p:spPr>
          <a:xfrm>
            <a:off x="8424000" y="4828682"/>
            <a:ext cx="669700" cy="2130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8"/>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428" name="Google Shape;428;p38"/>
          <p:cNvSpPr txBox="1"/>
          <p:nvPr>
            <p:ph idx="2" type="ctrTitle"/>
          </p:nvPr>
        </p:nvSpPr>
        <p:spPr>
          <a:xfrm>
            <a:off x="3999944" y="2355535"/>
            <a:ext cx="3281400" cy="80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900">
                <a:solidFill>
                  <a:schemeClr val="accent1"/>
                </a:solidFill>
              </a:rPr>
              <a:t>Q&amp;A</a:t>
            </a:r>
            <a:endParaRPr sz="19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54" name="Google Shape;154;p20"/>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55" name="Google Shape;155;p20"/>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YOUR PROJECT TEAM</a:t>
            </a:r>
            <a:endParaRPr/>
          </a:p>
        </p:txBody>
      </p:sp>
      <p:sp>
        <p:nvSpPr>
          <p:cNvPr id="161" name="Google Shape;161;p21"/>
          <p:cNvSpPr/>
          <p:nvPr/>
        </p:nvSpPr>
        <p:spPr>
          <a:xfrm>
            <a:off x="498887" y="2144375"/>
            <a:ext cx="2395200" cy="2075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2" name="Google Shape;162;p21"/>
          <p:cNvSpPr txBox="1"/>
          <p:nvPr>
            <p:ph idx="2" type="ctrTitle"/>
          </p:nvPr>
        </p:nvSpPr>
        <p:spPr>
          <a:xfrm flipH="1">
            <a:off x="1054189" y="3728512"/>
            <a:ext cx="1284600" cy="40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JENNA GAMBINO</a:t>
            </a:r>
            <a:endParaRPr>
              <a:solidFill>
                <a:schemeClr val="lt1"/>
              </a:solidFill>
            </a:endParaRPr>
          </a:p>
        </p:txBody>
      </p:sp>
      <p:sp>
        <p:nvSpPr>
          <p:cNvPr id="163" name="Google Shape;163;p21"/>
          <p:cNvSpPr txBox="1"/>
          <p:nvPr>
            <p:ph idx="3" type="ctrTitle"/>
          </p:nvPr>
        </p:nvSpPr>
        <p:spPr>
          <a:xfrm flipH="1">
            <a:off x="4851150" y="3268623"/>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NEPTUNE</a:t>
            </a:r>
            <a:endParaRPr>
              <a:solidFill>
                <a:schemeClr val="lt1"/>
              </a:solidFill>
            </a:endParaRPr>
          </a:p>
        </p:txBody>
      </p:sp>
      <p:sp>
        <p:nvSpPr>
          <p:cNvPr id="164" name="Google Shape;164;p21"/>
          <p:cNvSpPr txBox="1"/>
          <p:nvPr>
            <p:ph idx="4" type="subTitle"/>
          </p:nvPr>
        </p:nvSpPr>
        <p:spPr>
          <a:xfrm flipH="1">
            <a:off x="4620550" y="3477893"/>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65" name="Google Shape;165;p21"/>
          <p:cNvSpPr/>
          <p:nvPr/>
        </p:nvSpPr>
        <p:spPr>
          <a:xfrm>
            <a:off x="3421834" y="2144375"/>
            <a:ext cx="2395200" cy="2075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6" name="Google Shape;166;p21"/>
          <p:cNvSpPr txBox="1"/>
          <p:nvPr>
            <p:ph idx="2" type="ctrTitle"/>
          </p:nvPr>
        </p:nvSpPr>
        <p:spPr>
          <a:xfrm flipH="1">
            <a:off x="3977136" y="3728512"/>
            <a:ext cx="1284600" cy="40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ABHYAS</a:t>
            </a:r>
            <a:endParaRPr>
              <a:solidFill>
                <a:schemeClr val="lt1"/>
              </a:solidFill>
            </a:endParaRPr>
          </a:p>
          <a:p>
            <a:pPr indent="0" lvl="0" marL="0" rtl="0" algn="ctr">
              <a:spcBef>
                <a:spcPts val="0"/>
              </a:spcBef>
              <a:spcAft>
                <a:spcPts val="0"/>
              </a:spcAft>
              <a:buNone/>
            </a:pPr>
            <a:r>
              <a:rPr lang="en">
                <a:solidFill>
                  <a:schemeClr val="lt1"/>
                </a:solidFill>
              </a:rPr>
              <a:t>RAMADUGU</a:t>
            </a:r>
            <a:endParaRPr>
              <a:solidFill>
                <a:schemeClr val="lt1"/>
              </a:solidFill>
            </a:endParaRPr>
          </a:p>
        </p:txBody>
      </p:sp>
      <p:sp>
        <p:nvSpPr>
          <p:cNvPr id="167" name="Google Shape;167;p21"/>
          <p:cNvSpPr/>
          <p:nvPr/>
        </p:nvSpPr>
        <p:spPr>
          <a:xfrm>
            <a:off x="6249924" y="2144375"/>
            <a:ext cx="2395200" cy="2075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8" name="Google Shape;168;p21"/>
          <p:cNvSpPr txBox="1"/>
          <p:nvPr>
            <p:ph idx="2" type="ctrTitle"/>
          </p:nvPr>
        </p:nvSpPr>
        <p:spPr>
          <a:xfrm flipH="1">
            <a:off x="6836338" y="3728488"/>
            <a:ext cx="1284600" cy="40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NITIN</a:t>
            </a:r>
            <a:endParaRPr>
              <a:solidFill>
                <a:schemeClr val="lt1"/>
              </a:solidFill>
            </a:endParaRPr>
          </a:p>
          <a:p>
            <a:pPr indent="0" lvl="0" marL="0" rtl="0" algn="ctr">
              <a:spcBef>
                <a:spcPts val="0"/>
              </a:spcBef>
              <a:spcAft>
                <a:spcPts val="0"/>
              </a:spcAft>
              <a:buNone/>
            </a:pPr>
            <a:r>
              <a:rPr lang="en">
                <a:solidFill>
                  <a:schemeClr val="lt1"/>
                </a:solidFill>
              </a:rPr>
              <a:t>CHHIKARA</a:t>
            </a:r>
            <a:endParaRPr>
              <a:solidFill>
                <a:schemeClr val="lt1"/>
              </a:solidFill>
            </a:endParaRPr>
          </a:p>
        </p:txBody>
      </p:sp>
      <p:pic>
        <p:nvPicPr>
          <p:cNvPr id="169" name="Google Shape;169;p21"/>
          <p:cNvPicPr preferRelativeResize="0"/>
          <p:nvPr/>
        </p:nvPicPr>
        <p:blipFill>
          <a:blip r:embed="rId3">
            <a:alphaModFix/>
          </a:blip>
          <a:stretch>
            <a:fillRect/>
          </a:stretch>
        </p:blipFill>
        <p:spPr>
          <a:xfrm>
            <a:off x="631050" y="1347000"/>
            <a:ext cx="2130900" cy="2130900"/>
          </a:xfrm>
          <a:prstGeom prst="ellipse">
            <a:avLst/>
          </a:prstGeom>
          <a:noFill/>
          <a:ln>
            <a:noFill/>
          </a:ln>
        </p:spPr>
      </p:pic>
      <p:pic>
        <p:nvPicPr>
          <p:cNvPr id="170" name="Google Shape;170;p21"/>
          <p:cNvPicPr preferRelativeResize="0"/>
          <p:nvPr/>
        </p:nvPicPr>
        <p:blipFill>
          <a:blip r:embed="rId4">
            <a:alphaModFix/>
          </a:blip>
          <a:stretch>
            <a:fillRect/>
          </a:stretch>
        </p:blipFill>
        <p:spPr>
          <a:xfrm>
            <a:off x="8424000" y="4828682"/>
            <a:ext cx="669700" cy="213093"/>
          </a:xfrm>
          <a:prstGeom prst="rect">
            <a:avLst/>
          </a:prstGeom>
          <a:noFill/>
          <a:ln>
            <a:noFill/>
          </a:ln>
        </p:spPr>
      </p:pic>
      <p:pic>
        <p:nvPicPr>
          <p:cNvPr id="171" name="Google Shape;171;p21"/>
          <p:cNvPicPr preferRelativeResize="0"/>
          <p:nvPr/>
        </p:nvPicPr>
        <p:blipFill rotWithShape="1">
          <a:blip r:embed="rId5">
            <a:alphaModFix/>
          </a:blip>
          <a:srcRect b="0" l="0" r="0" t="0"/>
          <a:stretch/>
        </p:blipFill>
        <p:spPr>
          <a:xfrm>
            <a:off x="3553975" y="1346013"/>
            <a:ext cx="2130900" cy="2130900"/>
          </a:xfrm>
          <a:prstGeom prst="ellipse">
            <a:avLst/>
          </a:prstGeom>
          <a:noFill/>
          <a:ln>
            <a:noFill/>
          </a:ln>
        </p:spPr>
      </p:pic>
      <p:pic>
        <p:nvPicPr>
          <p:cNvPr id="172" name="Google Shape;172;p21"/>
          <p:cNvPicPr preferRelativeResize="0"/>
          <p:nvPr/>
        </p:nvPicPr>
        <p:blipFill rotWithShape="1">
          <a:blip r:embed="rId6">
            <a:alphaModFix/>
          </a:blip>
          <a:srcRect b="14303" l="31462" r="34231" t="28019"/>
          <a:stretch/>
        </p:blipFill>
        <p:spPr>
          <a:xfrm>
            <a:off x="3438450" y="1277913"/>
            <a:ext cx="2267100" cy="2267100"/>
          </a:xfrm>
          <a:prstGeom prst="ellipse">
            <a:avLst/>
          </a:prstGeom>
          <a:noFill/>
          <a:ln>
            <a:noFill/>
          </a:ln>
        </p:spPr>
      </p:pic>
      <p:pic>
        <p:nvPicPr>
          <p:cNvPr id="173" name="Google Shape;173;p21"/>
          <p:cNvPicPr preferRelativeResize="0"/>
          <p:nvPr/>
        </p:nvPicPr>
        <p:blipFill>
          <a:blip r:embed="rId7">
            <a:alphaModFix/>
          </a:blip>
          <a:stretch>
            <a:fillRect/>
          </a:stretch>
        </p:blipFill>
        <p:spPr>
          <a:xfrm>
            <a:off x="6344775" y="1277613"/>
            <a:ext cx="2267715" cy="22677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ctrTitle"/>
          </p:nvPr>
        </p:nvSpPr>
        <p:spPr>
          <a:xfrm>
            <a:off x="490450" y="865437"/>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THE WHY</a:t>
            </a:r>
            <a:endParaRPr sz="3600">
              <a:solidFill>
                <a:schemeClr val="lt1"/>
              </a:solidFill>
            </a:endParaRPr>
          </a:p>
        </p:txBody>
      </p:sp>
      <p:sp>
        <p:nvSpPr>
          <p:cNvPr id="179" name="Google Shape;179;p22"/>
          <p:cNvSpPr txBox="1"/>
          <p:nvPr>
            <p:ph idx="1" type="subTitle"/>
          </p:nvPr>
        </p:nvSpPr>
        <p:spPr>
          <a:xfrm>
            <a:off x="478225" y="1835913"/>
            <a:ext cx="33405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 has been a marked uptick in both demand and consumption of candy and fast-snack products as a result of the pandemic and post-pandemic buying behavior. Based on this, it was hypothesized that launching a new product (Lemon Lime Filled Twizzlers) may prove successful for Hershey overall.  Through analysis of both survey and behavioral data pre-launch, as well as data  post-campaign, we will determine the success of the launch and recommendations moving forward.</a:t>
            </a:r>
            <a:endParaRPr sz="1300">
              <a:solidFill>
                <a:schemeClr val="lt1"/>
              </a:solidFill>
            </a:endParaRPr>
          </a:p>
        </p:txBody>
      </p:sp>
      <p:pic>
        <p:nvPicPr>
          <p:cNvPr id="180" name="Google Shape;180;p22"/>
          <p:cNvPicPr preferRelativeResize="0"/>
          <p:nvPr/>
        </p:nvPicPr>
        <p:blipFill>
          <a:blip r:embed="rId3">
            <a:alphaModFix/>
          </a:blip>
          <a:stretch>
            <a:fillRect/>
          </a:stretch>
        </p:blipFill>
        <p:spPr>
          <a:xfrm>
            <a:off x="4085875" y="1327350"/>
            <a:ext cx="5058125" cy="2721700"/>
          </a:xfrm>
          <a:prstGeom prst="rect">
            <a:avLst/>
          </a:prstGeom>
          <a:noFill/>
          <a:ln>
            <a:noFill/>
          </a:ln>
        </p:spPr>
      </p:pic>
      <p:pic>
        <p:nvPicPr>
          <p:cNvPr id="181" name="Google Shape;181;p22"/>
          <p:cNvPicPr preferRelativeResize="0"/>
          <p:nvPr/>
        </p:nvPicPr>
        <p:blipFill>
          <a:blip r:embed="rId4">
            <a:alphaModFix/>
          </a:blip>
          <a:stretch>
            <a:fillRect/>
          </a:stretch>
        </p:blipFill>
        <p:spPr>
          <a:xfrm>
            <a:off x="8424000" y="4828682"/>
            <a:ext cx="669700" cy="2130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type="ctrTitle"/>
          </p:nvPr>
        </p:nvSpPr>
        <p:spPr>
          <a:xfrm>
            <a:off x="2470500" y="405325"/>
            <a:ext cx="4203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PROCESS</a:t>
            </a:r>
            <a:endParaRPr/>
          </a:p>
        </p:txBody>
      </p:sp>
      <p:sp>
        <p:nvSpPr>
          <p:cNvPr id="188" name="Google Shape;188;p23"/>
          <p:cNvSpPr/>
          <p:nvPr/>
        </p:nvSpPr>
        <p:spPr>
          <a:xfrm>
            <a:off x="1214832" y="23130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9" name="Google Shape;189;p23"/>
          <p:cNvSpPr/>
          <p:nvPr/>
        </p:nvSpPr>
        <p:spPr>
          <a:xfrm>
            <a:off x="2808275" y="1480725"/>
            <a:ext cx="1933500" cy="1675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4402902" y="23130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1" name="Google Shape;191;p23"/>
          <p:cNvSpPr/>
          <p:nvPr/>
        </p:nvSpPr>
        <p:spPr>
          <a:xfrm>
            <a:off x="5995668" y="1480725"/>
            <a:ext cx="1933500" cy="1675200"/>
          </a:xfrm>
          <a:prstGeom prst="hexagon">
            <a:avLst>
              <a:gd fmla="val 25000" name="adj"/>
              <a:gd fmla="val 115470" name="vf"/>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DETERMINE TARGET</a:t>
            </a:r>
            <a:endParaRPr>
              <a:solidFill>
                <a:schemeClr val="lt1"/>
              </a:solidFill>
            </a:endParaRPr>
          </a:p>
        </p:txBody>
      </p:sp>
      <p:sp>
        <p:nvSpPr>
          <p:cNvPr id="193" name="Google Shape;193;p23"/>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Utilize data from pre-launch surveys to determine target market and understand their behaviors</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194" name="Google Shape;194;p23"/>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MEASURING SUCCESS</a:t>
            </a:r>
            <a:endParaRPr>
              <a:solidFill>
                <a:schemeClr val="lt1"/>
              </a:solidFill>
            </a:endParaRPr>
          </a:p>
        </p:txBody>
      </p:sp>
      <p:sp>
        <p:nvSpPr>
          <p:cNvPr id="195" name="Google Shape;195;p23"/>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Analysis of post-campaign data to understand sales lift, progress against success metrics (CTR, CPC, TSAR&lt; CPTSA)</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96" name="Google Shape;196;p23"/>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RECOMMEND LAUNCH MIX</a:t>
            </a:r>
            <a:endParaRPr sz="1000"/>
          </a:p>
        </p:txBody>
      </p:sp>
      <p:sp>
        <p:nvSpPr>
          <p:cNvPr id="197" name="Google Shape;197;p23"/>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Recommendation of ad spend areas / launch media mix based on target market</a:t>
            </a:r>
            <a:endParaRPr>
              <a:solidFill>
                <a:schemeClr val="accent1"/>
              </a:solidFill>
            </a:endParaRPr>
          </a:p>
          <a:p>
            <a:pPr indent="0" lvl="0" marL="0" rtl="0" algn="ctr">
              <a:spcBef>
                <a:spcPts val="0"/>
              </a:spcBef>
              <a:spcAft>
                <a:spcPts val="0"/>
              </a:spcAft>
              <a:buNone/>
            </a:pPr>
            <a:r>
              <a:t/>
            </a:r>
            <a:endParaRPr>
              <a:solidFill>
                <a:schemeClr val="accent1"/>
              </a:solidFill>
            </a:endParaRPr>
          </a:p>
          <a:p>
            <a:pPr indent="0" lvl="0" marL="0" rtl="0" algn="l">
              <a:spcBef>
                <a:spcPts val="0"/>
              </a:spcBef>
              <a:spcAft>
                <a:spcPts val="0"/>
              </a:spcAft>
              <a:buNone/>
            </a:pPr>
            <a:r>
              <a:t/>
            </a:r>
            <a:endParaRPr>
              <a:solidFill>
                <a:schemeClr val="accent1"/>
              </a:solidFill>
            </a:endParaRPr>
          </a:p>
        </p:txBody>
      </p:sp>
      <p:sp>
        <p:nvSpPr>
          <p:cNvPr id="198" name="Google Shape;198;p23"/>
          <p:cNvSpPr txBox="1"/>
          <p:nvPr>
            <p:ph idx="7" type="ctrTitle"/>
          </p:nvPr>
        </p:nvSpPr>
        <p:spPr>
          <a:xfrm flipH="1">
            <a:off x="6443875" y="1722915"/>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KEY LEARNINGS</a:t>
            </a:r>
            <a:endParaRPr/>
          </a:p>
        </p:txBody>
      </p:sp>
      <p:sp>
        <p:nvSpPr>
          <p:cNvPr id="199" name="Google Shape;199;p23"/>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Key campaign learnings and recommendations moving forward</a:t>
            </a:r>
            <a:endParaRPr>
              <a:solidFill>
                <a:schemeClr val="accent1"/>
              </a:solidFill>
            </a:endParaRPr>
          </a:p>
          <a:p>
            <a:pPr indent="0" lvl="0" marL="0" rtl="0" algn="l">
              <a:spcBef>
                <a:spcPts val="0"/>
              </a:spcBef>
              <a:spcAft>
                <a:spcPts val="0"/>
              </a:spcAft>
              <a:buNone/>
            </a:pPr>
            <a:r>
              <a:t/>
            </a:r>
            <a:endParaRPr>
              <a:solidFill>
                <a:schemeClr val="accent1"/>
              </a:solidFill>
            </a:endParaRPr>
          </a:p>
        </p:txBody>
      </p:sp>
      <p:sp>
        <p:nvSpPr>
          <p:cNvPr id="200" name="Google Shape;200;p23"/>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3"/>
          <p:cNvPicPr preferRelativeResize="0"/>
          <p:nvPr/>
        </p:nvPicPr>
        <p:blipFill>
          <a:blip r:embed="rId3">
            <a:alphaModFix/>
          </a:blip>
          <a:stretch>
            <a:fillRect/>
          </a:stretch>
        </p:blipFill>
        <p:spPr>
          <a:xfrm>
            <a:off x="8424000" y="4828682"/>
            <a:ext cx="669700" cy="2130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ctrTitle"/>
          </p:nvPr>
        </p:nvSpPr>
        <p:spPr>
          <a:xfrm>
            <a:off x="4020266" y="25079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PRE-LAUNCH </a:t>
            </a:r>
            <a:endParaRPr/>
          </a:p>
          <a:p>
            <a:pPr indent="0" lvl="0" marL="0" rtl="0" algn="r">
              <a:spcBef>
                <a:spcPts val="0"/>
              </a:spcBef>
              <a:spcAft>
                <a:spcPts val="0"/>
              </a:spcAft>
              <a:buNone/>
            </a:pPr>
            <a:r>
              <a:rPr lang="en"/>
              <a:t>ANALYSIS</a:t>
            </a:r>
            <a:endParaRPr/>
          </a:p>
        </p:txBody>
      </p:sp>
      <p:sp>
        <p:nvSpPr>
          <p:cNvPr id="207" name="Google Shape;207;p24"/>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5"/>
          <p:cNvPicPr preferRelativeResize="0"/>
          <p:nvPr/>
        </p:nvPicPr>
        <p:blipFill rotWithShape="1">
          <a:blip r:embed="rId3">
            <a:alphaModFix/>
          </a:blip>
          <a:srcRect b="0" l="22968" r="22962" t="0"/>
          <a:stretch/>
        </p:blipFill>
        <p:spPr>
          <a:xfrm>
            <a:off x="1657350" y="0"/>
            <a:ext cx="3448054" cy="5143497"/>
          </a:xfrm>
          <a:prstGeom prst="rect">
            <a:avLst/>
          </a:prstGeom>
          <a:noFill/>
          <a:ln>
            <a:noFill/>
          </a:ln>
        </p:spPr>
      </p:pic>
      <p:sp>
        <p:nvSpPr>
          <p:cNvPr id="213" name="Google Shape;213;p25"/>
          <p:cNvSpPr/>
          <p:nvPr/>
        </p:nvSpPr>
        <p:spPr>
          <a:xfrm flipH="1">
            <a:off x="4742925" y="-32678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25"/>
          <p:cNvGrpSpPr/>
          <p:nvPr/>
        </p:nvGrpSpPr>
        <p:grpSpPr>
          <a:xfrm>
            <a:off x="0" y="-9525"/>
            <a:ext cx="3105188" cy="5210133"/>
            <a:chOff x="0" y="-9525"/>
            <a:chExt cx="3105188" cy="5210133"/>
          </a:xfrm>
        </p:grpSpPr>
        <p:sp>
          <p:nvSpPr>
            <p:cNvPr id="215" name="Google Shape;215;p25"/>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216" name="Google Shape;216;p25"/>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5"/>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PRE-LAUNCH</a:t>
            </a:r>
            <a:endParaRPr/>
          </a:p>
          <a:p>
            <a:pPr indent="0" lvl="0" marL="0" rtl="0" algn="l">
              <a:spcBef>
                <a:spcPts val="0"/>
              </a:spcBef>
              <a:spcAft>
                <a:spcPts val="0"/>
              </a:spcAft>
              <a:buNone/>
            </a:pPr>
            <a:r>
              <a:rPr lang="en"/>
              <a:t>ANALYSIS</a:t>
            </a:r>
            <a:endParaRPr/>
          </a:p>
        </p:txBody>
      </p:sp>
      <p:sp>
        <p:nvSpPr>
          <p:cNvPr id="218" name="Google Shape;218;p25"/>
          <p:cNvSpPr txBox="1"/>
          <p:nvPr>
            <p:ph idx="2" type="ctrTitle"/>
          </p:nvPr>
        </p:nvSpPr>
        <p:spPr>
          <a:xfrm>
            <a:off x="5739302" y="1126106"/>
            <a:ext cx="29001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a:t>
            </a:r>
            <a:endParaRPr sz="1300"/>
          </a:p>
        </p:txBody>
      </p:sp>
      <p:sp>
        <p:nvSpPr>
          <p:cNvPr id="219" name="Google Shape;219;p25"/>
          <p:cNvSpPr txBox="1"/>
          <p:nvPr>
            <p:ph idx="1" type="subTitle"/>
          </p:nvPr>
        </p:nvSpPr>
        <p:spPr>
          <a:xfrm>
            <a:off x="5739302" y="2132494"/>
            <a:ext cx="2505000" cy="970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accent1"/>
              </a:buClr>
              <a:buSzPts val="1100"/>
              <a:buChar char="●"/>
            </a:pPr>
            <a:r>
              <a:rPr lang="en">
                <a:solidFill>
                  <a:schemeClr val="accent1"/>
                </a:solidFill>
              </a:rPr>
              <a:t>Determine if Lemon Lime Filled Twizzlers will be of interest, based on panel survey data + behavioral data</a:t>
            </a:r>
            <a:endParaRPr>
              <a:solidFill>
                <a:schemeClr val="accent1"/>
              </a:solidFill>
            </a:endParaRPr>
          </a:p>
          <a:p>
            <a:pPr indent="-298450" lvl="0" marL="457200" rtl="0" algn="l">
              <a:spcBef>
                <a:spcPts val="1000"/>
              </a:spcBef>
              <a:spcAft>
                <a:spcPts val="0"/>
              </a:spcAft>
              <a:buClr>
                <a:schemeClr val="accent1"/>
              </a:buClr>
              <a:buSzPts val="1100"/>
              <a:buChar char="●"/>
            </a:pPr>
            <a:r>
              <a:rPr lang="en">
                <a:solidFill>
                  <a:schemeClr val="accent1"/>
                </a:solidFill>
              </a:rPr>
              <a:t>Determine brand lift based on product messaging exposure</a:t>
            </a:r>
            <a:endParaRPr>
              <a:solidFill>
                <a:schemeClr val="accent1"/>
              </a:solidFill>
            </a:endParaRPr>
          </a:p>
          <a:p>
            <a:pPr indent="-298450" lvl="0" marL="457200" rtl="0" algn="l">
              <a:spcBef>
                <a:spcPts val="1000"/>
              </a:spcBef>
              <a:spcAft>
                <a:spcPts val="0"/>
              </a:spcAft>
              <a:buClr>
                <a:schemeClr val="accent1"/>
              </a:buClr>
              <a:buSzPts val="1100"/>
              <a:buChar char="●"/>
            </a:pPr>
            <a:r>
              <a:rPr lang="en">
                <a:solidFill>
                  <a:schemeClr val="accent1"/>
                </a:solidFill>
              </a:rPr>
              <a:t>Utilize lift metrics to hone-in on target market</a:t>
            </a:r>
            <a:endParaRPr>
              <a:solidFill>
                <a:schemeClr val="accent1"/>
              </a:solidFill>
            </a:endParaRPr>
          </a:p>
          <a:p>
            <a:pPr indent="-298450" lvl="0" marL="457200" rtl="0" algn="l">
              <a:spcBef>
                <a:spcPts val="1000"/>
              </a:spcBef>
              <a:spcAft>
                <a:spcPts val="0"/>
              </a:spcAft>
              <a:buClr>
                <a:schemeClr val="accent1"/>
              </a:buClr>
              <a:buSzPts val="1100"/>
              <a:buChar char="●"/>
            </a:pPr>
            <a:r>
              <a:rPr lang="en">
                <a:solidFill>
                  <a:schemeClr val="accent1"/>
                </a:solidFill>
              </a:rPr>
              <a:t>Analyze behavioral data among target to recommend launch media mix</a:t>
            </a:r>
            <a:endParaRPr>
              <a:solidFill>
                <a:schemeClr val="accent1"/>
              </a:solidFill>
            </a:endParaRPr>
          </a:p>
          <a:p>
            <a:pPr indent="0" lvl="0" marL="457200" rtl="0" algn="l">
              <a:spcBef>
                <a:spcPts val="1000"/>
              </a:spcBef>
              <a:spcAft>
                <a:spcPts val="0"/>
              </a:spcAft>
              <a:buNone/>
            </a:pPr>
            <a:r>
              <a:t/>
            </a:r>
            <a:endParaRPr>
              <a:solidFill>
                <a:schemeClr val="accent1"/>
              </a:solidFill>
            </a:endParaRPr>
          </a:p>
          <a:p>
            <a:pPr indent="0" lvl="0" marL="457200" rtl="0" algn="l">
              <a:spcBef>
                <a:spcPts val="1000"/>
              </a:spcBef>
              <a:spcAft>
                <a:spcPts val="0"/>
              </a:spcAft>
              <a:buNone/>
            </a:pPr>
            <a:r>
              <a:t/>
            </a:r>
            <a:endParaRPr>
              <a:solidFill>
                <a:schemeClr val="accent1"/>
              </a:solidFill>
            </a:endParaRPr>
          </a:p>
        </p:txBody>
      </p:sp>
      <p:pic>
        <p:nvPicPr>
          <p:cNvPr id="220" name="Google Shape;220;p25"/>
          <p:cNvPicPr preferRelativeResize="0"/>
          <p:nvPr/>
        </p:nvPicPr>
        <p:blipFill>
          <a:blip r:embed="rId4">
            <a:alphaModFix/>
          </a:blip>
          <a:stretch>
            <a:fillRect/>
          </a:stretch>
        </p:blipFill>
        <p:spPr>
          <a:xfrm>
            <a:off x="8424000" y="4828682"/>
            <a:ext cx="669700" cy="2130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ctrTitle"/>
          </p:nvPr>
        </p:nvSpPr>
        <p:spPr>
          <a:xfrm flipH="1">
            <a:off x="143128" y="166311"/>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PRE-LAUNCH DATA</a:t>
            </a:r>
            <a:endParaRPr sz="1100"/>
          </a:p>
        </p:txBody>
      </p:sp>
      <p:cxnSp>
        <p:nvCxnSpPr>
          <p:cNvPr id="226" name="Google Shape;226;p26"/>
          <p:cNvCxnSpPr/>
          <p:nvPr/>
        </p:nvCxnSpPr>
        <p:spPr>
          <a:xfrm>
            <a:off x="3838500" y="1667351"/>
            <a:ext cx="0" cy="2600400"/>
          </a:xfrm>
          <a:prstGeom prst="straightConnector1">
            <a:avLst/>
          </a:prstGeom>
          <a:noFill/>
          <a:ln cap="flat" cmpd="sng" w="19050">
            <a:solidFill>
              <a:schemeClr val="dk2"/>
            </a:solidFill>
            <a:prstDash val="solid"/>
            <a:round/>
            <a:headEnd len="med" w="med" type="none"/>
            <a:tailEnd len="med" w="med" type="none"/>
          </a:ln>
        </p:spPr>
      </p:cxnSp>
      <p:sp>
        <p:nvSpPr>
          <p:cNvPr id="227" name="Google Shape;227;p26"/>
          <p:cNvSpPr txBox="1"/>
          <p:nvPr>
            <p:ph idx="2" type="ctrTitle"/>
          </p:nvPr>
        </p:nvSpPr>
        <p:spPr>
          <a:xfrm flipH="1">
            <a:off x="489000" y="720663"/>
            <a:ext cx="26715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228" name="Google Shape;228;p26"/>
          <p:cNvSpPr txBox="1"/>
          <p:nvPr>
            <p:ph idx="1" type="subTitle"/>
          </p:nvPr>
        </p:nvSpPr>
        <p:spPr>
          <a:xfrm flipH="1">
            <a:off x="550600" y="1368375"/>
            <a:ext cx="2671500" cy="970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Char char="●"/>
            </a:pPr>
            <a:r>
              <a:rPr lang="en" sz="1200">
                <a:solidFill>
                  <a:schemeClr val="accent1"/>
                </a:solidFill>
              </a:rPr>
              <a:t>Overall brand lift of </a:t>
            </a:r>
            <a:r>
              <a:rPr b="1" lang="en" sz="1200">
                <a:solidFill>
                  <a:schemeClr val="accent1"/>
                </a:solidFill>
                <a:latin typeface="Assistant"/>
                <a:ea typeface="Assistant"/>
                <a:cs typeface="Assistant"/>
                <a:sym typeface="Assistant"/>
              </a:rPr>
              <a:t>88%</a:t>
            </a:r>
            <a:r>
              <a:rPr lang="en" sz="1200">
                <a:solidFill>
                  <a:schemeClr val="accent1"/>
                </a:solidFill>
              </a:rPr>
              <a:t> at Stat Sig .90 as a result of exposure. </a:t>
            </a:r>
            <a:endParaRPr sz="1200">
              <a:solidFill>
                <a:schemeClr val="accent1"/>
              </a:solidFill>
            </a:endParaRPr>
          </a:p>
          <a:p>
            <a:pPr indent="-304800" lvl="0" marL="457200" rtl="0" algn="l">
              <a:spcBef>
                <a:spcPts val="1000"/>
              </a:spcBef>
              <a:spcAft>
                <a:spcPts val="0"/>
              </a:spcAft>
              <a:buClr>
                <a:schemeClr val="accent1"/>
              </a:buClr>
              <a:buSzPts val="1200"/>
              <a:buChar char="●"/>
            </a:pPr>
            <a:r>
              <a:rPr lang="en" sz="1200">
                <a:solidFill>
                  <a:schemeClr val="accent1"/>
                </a:solidFill>
              </a:rPr>
              <a:t>Greatest lift was among:</a:t>
            </a:r>
            <a:endParaRPr sz="1200">
              <a:solidFill>
                <a:schemeClr val="accent1"/>
              </a:solidFill>
            </a:endParaRPr>
          </a:p>
          <a:p>
            <a:pPr indent="-304800" lvl="1" marL="914400" rtl="0" algn="l">
              <a:spcBef>
                <a:spcPts val="0"/>
              </a:spcBef>
              <a:spcAft>
                <a:spcPts val="0"/>
              </a:spcAft>
              <a:buClr>
                <a:schemeClr val="accent1"/>
              </a:buClr>
              <a:buSzPts val="1200"/>
              <a:buChar char="○"/>
            </a:pPr>
            <a:r>
              <a:rPr lang="en" sz="1200">
                <a:solidFill>
                  <a:schemeClr val="accent1"/>
                </a:solidFill>
              </a:rPr>
              <a:t>Ages 18-24</a:t>
            </a:r>
            <a:endParaRPr sz="1200">
              <a:solidFill>
                <a:schemeClr val="accent1"/>
              </a:solidFill>
            </a:endParaRPr>
          </a:p>
          <a:p>
            <a:pPr indent="-304800" lvl="1" marL="914400" rtl="0" algn="l">
              <a:spcBef>
                <a:spcPts val="0"/>
              </a:spcBef>
              <a:spcAft>
                <a:spcPts val="0"/>
              </a:spcAft>
              <a:buClr>
                <a:schemeClr val="accent1"/>
              </a:buClr>
              <a:buSzPts val="1200"/>
              <a:buChar char="○"/>
            </a:pPr>
            <a:r>
              <a:rPr lang="en" sz="1200">
                <a:solidFill>
                  <a:schemeClr val="accent1"/>
                </a:solidFill>
              </a:rPr>
              <a:t>Females</a:t>
            </a:r>
            <a:endParaRPr sz="1200">
              <a:solidFill>
                <a:schemeClr val="accent1"/>
              </a:solidFill>
            </a:endParaRPr>
          </a:p>
          <a:p>
            <a:pPr indent="-304800" lvl="1" marL="914400" rtl="0" algn="l">
              <a:spcBef>
                <a:spcPts val="0"/>
              </a:spcBef>
              <a:spcAft>
                <a:spcPts val="0"/>
              </a:spcAft>
              <a:buClr>
                <a:schemeClr val="accent1"/>
              </a:buClr>
              <a:buSzPts val="1200"/>
              <a:buChar char="○"/>
            </a:pPr>
            <a:r>
              <a:rPr lang="en" sz="1200">
                <a:solidFill>
                  <a:schemeClr val="accent1"/>
                </a:solidFill>
              </a:rPr>
              <a:t>HHI less than $74,999 yearly</a:t>
            </a:r>
            <a:endParaRPr sz="1200">
              <a:solidFill>
                <a:schemeClr val="accent1"/>
              </a:solidFill>
            </a:endParaRPr>
          </a:p>
          <a:p>
            <a:pPr indent="-304800" lvl="1" marL="914400" rtl="0" algn="l">
              <a:spcBef>
                <a:spcPts val="0"/>
              </a:spcBef>
              <a:spcAft>
                <a:spcPts val="0"/>
              </a:spcAft>
              <a:buClr>
                <a:schemeClr val="accent1"/>
              </a:buClr>
              <a:buSzPts val="1200"/>
              <a:buChar char="○"/>
            </a:pPr>
            <a:r>
              <a:rPr lang="en" sz="1200">
                <a:solidFill>
                  <a:schemeClr val="accent1"/>
                </a:solidFill>
              </a:rPr>
              <a:t>Northeast region</a:t>
            </a:r>
            <a:endParaRPr sz="1200">
              <a:solidFill>
                <a:schemeClr val="accent1"/>
              </a:solidFill>
            </a:endParaRPr>
          </a:p>
          <a:p>
            <a:pPr indent="-304800" lvl="0" marL="457200" rtl="0" algn="l">
              <a:spcBef>
                <a:spcPts val="1000"/>
              </a:spcBef>
              <a:spcAft>
                <a:spcPts val="0"/>
              </a:spcAft>
              <a:buClr>
                <a:schemeClr val="accent1"/>
              </a:buClr>
              <a:buSzPts val="1200"/>
              <a:buChar char="●"/>
            </a:pPr>
            <a:r>
              <a:rPr lang="en" sz="1200">
                <a:solidFill>
                  <a:schemeClr val="accent1"/>
                </a:solidFill>
              </a:rPr>
              <a:t>Likely college-age, or newly undergrad (graduated) females in the Northeast</a:t>
            </a:r>
            <a:endParaRPr sz="1200">
              <a:solidFill>
                <a:schemeClr val="accent1"/>
              </a:solidFill>
            </a:endParaRPr>
          </a:p>
          <a:p>
            <a:pPr indent="-304800" lvl="0" marL="457200" rtl="0" algn="l">
              <a:spcBef>
                <a:spcPts val="1000"/>
              </a:spcBef>
              <a:spcAft>
                <a:spcPts val="1000"/>
              </a:spcAft>
              <a:buClr>
                <a:schemeClr val="accent1"/>
              </a:buClr>
              <a:buSzPts val="1200"/>
              <a:buChar char="●"/>
            </a:pPr>
            <a:r>
              <a:rPr lang="en" sz="1200">
                <a:solidFill>
                  <a:schemeClr val="accent1"/>
                </a:solidFill>
              </a:rPr>
              <a:t>More inclined to buy candy due to taste preferences* or due to budget</a:t>
            </a:r>
            <a:endParaRPr sz="1200">
              <a:solidFill>
                <a:schemeClr val="accent1"/>
              </a:solidFill>
            </a:endParaRPr>
          </a:p>
        </p:txBody>
      </p:sp>
      <p:sp>
        <p:nvSpPr>
          <p:cNvPr id="229" name="Google Shape;229;p26"/>
          <p:cNvSpPr txBox="1"/>
          <p:nvPr>
            <p:ph idx="2" type="ctrTitle"/>
          </p:nvPr>
        </p:nvSpPr>
        <p:spPr>
          <a:xfrm flipH="1">
            <a:off x="4251175" y="353450"/>
            <a:ext cx="3522000" cy="36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t>LIFT </a:t>
            </a:r>
            <a:r>
              <a:rPr i="1" lang="en" sz="1100"/>
              <a:t>= EXPOSED - CONTROL</a:t>
            </a:r>
            <a:endParaRPr i="1" sz="1100"/>
          </a:p>
        </p:txBody>
      </p:sp>
      <p:pic>
        <p:nvPicPr>
          <p:cNvPr id="230" name="Google Shape;230;p26"/>
          <p:cNvPicPr preferRelativeResize="0"/>
          <p:nvPr/>
        </p:nvPicPr>
        <p:blipFill>
          <a:blip r:embed="rId3">
            <a:alphaModFix/>
          </a:blip>
          <a:stretch>
            <a:fillRect/>
          </a:stretch>
        </p:blipFill>
        <p:spPr>
          <a:xfrm>
            <a:off x="4285500" y="2218963"/>
            <a:ext cx="4247600" cy="705575"/>
          </a:xfrm>
          <a:prstGeom prst="rect">
            <a:avLst/>
          </a:prstGeom>
          <a:noFill/>
          <a:ln>
            <a:noFill/>
          </a:ln>
        </p:spPr>
      </p:pic>
      <p:pic>
        <p:nvPicPr>
          <p:cNvPr id="231" name="Google Shape;231;p26"/>
          <p:cNvPicPr preferRelativeResize="0"/>
          <p:nvPr/>
        </p:nvPicPr>
        <p:blipFill>
          <a:blip r:embed="rId4">
            <a:alphaModFix/>
          </a:blip>
          <a:stretch>
            <a:fillRect/>
          </a:stretch>
        </p:blipFill>
        <p:spPr>
          <a:xfrm>
            <a:off x="4285500" y="1310265"/>
            <a:ext cx="4247601" cy="833133"/>
          </a:xfrm>
          <a:prstGeom prst="rect">
            <a:avLst/>
          </a:prstGeom>
          <a:noFill/>
          <a:ln>
            <a:noFill/>
          </a:ln>
        </p:spPr>
      </p:pic>
      <p:pic>
        <p:nvPicPr>
          <p:cNvPr id="232" name="Google Shape;232;p26"/>
          <p:cNvPicPr preferRelativeResize="0"/>
          <p:nvPr/>
        </p:nvPicPr>
        <p:blipFill>
          <a:blip r:embed="rId5">
            <a:alphaModFix/>
          </a:blip>
          <a:stretch>
            <a:fillRect/>
          </a:stretch>
        </p:blipFill>
        <p:spPr>
          <a:xfrm>
            <a:off x="4326609" y="779700"/>
            <a:ext cx="3521991" cy="367800"/>
          </a:xfrm>
          <a:prstGeom prst="rect">
            <a:avLst/>
          </a:prstGeom>
          <a:noFill/>
          <a:ln>
            <a:noFill/>
          </a:ln>
        </p:spPr>
      </p:pic>
      <p:pic>
        <p:nvPicPr>
          <p:cNvPr id="233" name="Google Shape;233;p26"/>
          <p:cNvPicPr preferRelativeResize="0"/>
          <p:nvPr/>
        </p:nvPicPr>
        <p:blipFill>
          <a:blip r:embed="rId6">
            <a:alphaModFix/>
          </a:blip>
          <a:stretch>
            <a:fillRect/>
          </a:stretch>
        </p:blipFill>
        <p:spPr>
          <a:xfrm>
            <a:off x="8424000" y="4828682"/>
            <a:ext cx="669700" cy="213093"/>
          </a:xfrm>
          <a:prstGeom prst="rect">
            <a:avLst/>
          </a:prstGeom>
          <a:noFill/>
          <a:ln>
            <a:noFill/>
          </a:ln>
        </p:spPr>
      </p:pic>
      <p:pic>
        <p:nvPicPr>
          <p:cNvPr id="234" name="Google Shape;234;p26"/>
          <p:cNvPicPr preferRelativeResize="0"/>
          <p:nvPr/>
        </p:nvPicPr>
        <p:blipFill rotWithShape="1">
          <a:blip r:embed="rId7">
            <a:alphaModFix/>
          </a:blip>
          <a:srcRect b="0" l="14295" r="0" t="0"/>
          <a:stretch/>
        </p:blipFill>
        <p:spPr>
          <a:xfrm>
            <a:off x="4285500" y="3008096"/>
            <a:ext cx="4247602" cy="803479"/>
          </a:xfrm>
          <a:prstGeom prst="rect">
            <a:avLst/>
          </a:prstGeom>
          <a:noFill/>
          <a:ln>
            <a:noFill/>
          </a:ln>
        </p:spPr>
      </p:pic>
      <p:pic>
        <p:nvPicPr>
          <p:cNvPr id="235" name="Google Shape;235;p26"/>
          <p:cNvPicPr preferRelativeResize="0"/>
          <p:nvPr/>
        </p:nvPicPr>
        <p:blipFill rotWithShape="1">
          <a:blip r:embed="rId8">
            <a:alphaModFix/>
          </a:blip>
          <a:srcRect b="0" l="10610" r="0" t="0"/>
          <a:stretch/>
        </p:blipFill>
        <p:spPr>
          <a:xfrm>
            <a:off x="4285500" y="3939205"/>
            <a:ext cx="4247599" cy="761820"/>
          </a:xfrm>
          <a:prstGeom prst="rect">
            <a:avLst/>
          </a:prstGeom>
          <a:noFill/>
          <a:ln>
            <a:noFill/>
          </a:ln>
        </p:spPr>
      </p:pic>
      <p:cxnSp>
        <p:nvCxnSpPr>
          <p:cNvPr id="236" name="Google Shape;236;p26"/>
          <p:cNvCxnSpPr/>
          <p:nvPr/>
        </p:nvCxnSpPr>
        <p:spPr>
          <a:xfrm flipH="1">
            <a:off x="8540099" y="2063550"/>
            <a:ext cx="508200" cy="15300"/>
          </a:xfrm>
          <a:prstGeom prst="straightConnector1">
            <a:avLst/>
          </a:prstGeom>
          <a:noFill/>
          <a:ln cap="flat" cmpd="sng" w="9525">
            <a:solidFill>
              <a:schemeClr val="dk1"/>
            </a:solidFill>
            <a:prstDash val="solid"/>
            <a:round/>
            <a:headEnd len="med" w="med" type="none"/>
            <a:tailEnd len="med" w="med" type="triangle"/>
          </a:ln>
        </p:spPr>
      </p:cxnSp>
      <p:cxnSp>
        <p:nvCxnSpPr>
          <p:cNvPr id="237" name="Google Shape;237;p26"/>
          <p:cNvCxnSpPr/>
          <p:nvPr/>
        </p:nvCxnSpPr>
        <p:spPr>
          <a:xfrm flipH="1">
            <a:off x="8554701" y="2847350"/>
            <a:ext cx="508200" cy="15300"/>
          </a:xfrm>
          <a:prstGeom prst="straightConnector1">
            <a:avLst/>
          </a:prstGeom>
          <a:noFill/>
          <a:ln cap="flat" cmpd="sng" w="9525">
            <a:solidFill>
              <a:schemeClr val="dk1"/>
            </a:solidFill>
            <a:prstDash val="solid"/>
            <a:round/>
            <a:headEnd len="med" w="med" type="none"/>
            <a:tailEnd len="med" w="med" type="triangle"/>
          </a:ln>
        </p:spPr>
      </p:cxnSp>
      <p:cxnSp>
        <p:nvCxnSpPr>
          <p:cNvPr id="238" name="Google Shape;238;p26"/>
          <p:cNvCxnSpPr/>
          <p:nvPr/>
        </p:nvCxnSpPr>
        <p:spPr>
          <a:xfrm flipH="1">
            <a:off x="8554701" y="3708125"/>
            <a:ext cx="508200" cy="15300"/>
          </a:xfrm>
          <a:prstGeom prst="straightConnector1">
            <a:avLst/>
          </a:prstGeom>
          <a:noFill/>
          <a:ln cap="flat" cmpd="sng" w="9525">
            <a:solidFill>
              <a:schemeClr val="dk1"/>
            </a:solidFill>
            <a:prstDash val="solid"/>
            <a:round/>
            <a:headEnd len="med" w="med" type="none"/>
            <a:tailEnd len="med" w="med" type="triangle"/>
          </a:ln>
        </p:spPr>
      </p:cxnSp>
      <p:cxnSp>
        <p:nvCxnSpPr>
          <p:cNvPr id="239" name="Google Shape;239;p26"/>
          <p:cNvCxnSpPr/>
          <p:nvPr/>
        </p:nvCxnSpPr>
        <p:spPr>
          <a:xfrm flipH="1">
            <a:off x="8554701" y="4595850"/>
            <a:ext cx="508200" cy="15300"/>
          </a:xfrm>
          <a:prstGeom prst="straightConnector1">
            <a:avLst/>
          </a:prstGeom>
          <a:noFill/>
          <a:ln cap="flat" cmpd="sng" w="9525">
            <a:solidFill>
              <a:schemeClr val="dk1"/>
            </a:solidFill>
            <a:prstDash val="solid"/>
            <a:round/>
            <a:headEnd len="med" w="med" type="none"/>
            <a:tailEnd len="med" w="med" type="triangle"/>
          </a:ln>
        </p:spPr>
      </p:cxnSp>
      <p:pic>
        <p:nvPicPr>
          <p:cNvPr id="240" name="Google Shape;240;p26"/>
          <p:cNvPicPr preferRelativeResize="0"/>
          <p:nvPr/>
        </p:nvPicPr>
        <p:blipFill>
          <a:blip r:embed="rId9">
            <a:alphaModFix/>
          </a:blip>
          <a:stretch>
            <a:fillRect/>
          </a:stretch>
        </p:blipFill>
        <p:spPr>
          <a:xfrm>
            <a:off x="7940375" y="720675"/>
            <a:ext cx="967250" cy="483625"/>
          </a:xfrm>
          <a:prstGeom prst="rect">
            <a:avLst/>
          </a:prstGeom>
          <a:noFill/>
          <a:ln>
            <a:noFill/>
          </a:ln>
        </p:spPr>
      </p:pic>
      <p:sp>
        <p:nvSpPr>
          <p:cNvPr id="241" name="Google Shape;241;p26"/>
          <p:cNvSpPr txBox="1"/>
          <p:nvPr/>
        </p:nvSpPr>
        <p:spPr>
          <a:xfrm>
            <a:off x="-76200" y="4904850"/>
            <a:ext cx="508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rPr>
              <a:t>*</a:t>
            </a:r>
            <a:r>
              <a:rPr lang="en" sz="800">
                <a:solidFill>
                  <a:schemeClr val="accent1"/>
                </a:solidFill>
              </a:rPr>
              <a:t>https://www.chiefmarketer.com/candy-lovers/</a:t>
            </a:r>
            <a:endParaRPr sz="800">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rketing Newsletter">
  <a:themeElements>
    <a:clrScheme name="Simple Light">
      <a:dk1>
        <a:srgbClr val="D4350B"/>
      </a:dk1>
      <a:lt1>
        <a:srgbClr val="F3F3F3"/>
      </a:lt1>
      <a:dk2>
        <a:srgbClr val="D9D9D9"/>
      </a:dk2>
      <a:lt2>
        <a:srgbClr val="FF5224"/>
      </a:lt2>
      <a:accent1>
        <a:srgbClr val="7A2008"/>
      </a:accent1>
      <a:accent2>
        <a:srgbClr val="B68679"/>
      </a:accent2>
      <a:accent3>
        <a:srgbClr val="FF8D6E"/>
      </a:accent3>
      <a:accent4>
        <a:srgbClr val="DF8770"/>
      </a:accent4>
      <a:accent5>
        <a:srgbClr val="A52300"/>
      </a:accent5>
      <a:accent6>
        <a:srgbClr val="C32900"/>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